
<file path=[Content_Types].xml><?xml version="1.0" encoding="utf-8"?>
<Types xmlns="http://schemas.openxmlformats.org/package/2006/content-types">
  <Default Extension="fntdata" ContentType="application/x-fontdata"/>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3" r:id="rId17"/>
    <p:sldId id="274" r:id="rId18"/>
    <p:sldId id="275" r:id="rId19"/>
    <p:sldId id="276" r:id="rId20"/>
  </p:sldIdLst>
  <p:sldSz cx="18288000" cy="10287000"/>
  <p:notesSz cx="6858000" cy="9144000"/>
  <p:embeddedFontLst>
    <p:embeddedFont>
      <p:font typeface="Arimo" panose="020B0604020202020204" charset="0"/>
      <p:regular r:id="rId22"/>
    </p:embeddedFont>
    <p:embeddedFont>
      <p:font typeface="Consolas" panose="020B0609020204030204" pitchFamily="49" charset="0"/>
      <p:regular r:id="rId23"/>
      <p:bold r:id="rId24"/>
      <p:italic r:id="rId25"/>
      <p:boldItalic r:id="rId26"/>
    </p:embeddedFont>
    <p:embeddedFont>
      <p:font typeface="Inter" panose="020B0604020202020204" charset="0"/>
      <p:regular r:id="rId27"/>
    </p:embeddedFont>
    <p:embeddedFont>
      <p:font typeface="Montserrat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30.06.2024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002623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000406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172518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72658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189085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090946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68747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06710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25220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523692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1.7.2013</a:t>
            </a:r>
          </a:p>
          <a:p>
            <a:endParaRPr lang="en-US" dirty="0"/>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0.xml"/><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10.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66438" y="-31528"/>
            <a:ext cx="2853102" cy="1274048"/>
            <a:chOff x="0" y="0"/>
            <a:chExt cx="3804136" cy="1698731"/>
          </a:xfrm>
        </p:grpSpPr>
        <p:sp>
          <p:nvSpPr>
            <p:cNvPr id="3" name="Freeform 3"/>
            <p:cNvSpPr/>
            <p:nvPr/>
          </p:nvSpPr>
          <p:spPr>
            <a:xfrm>
              <a:off x="0" y="0"/>
              <a:ext cx="3804158" cy="1698752"/>
            </a:xfrm>
            <a:custGeom>
              <a:avLst/>
              <a:gdLst/>
              <a:ahLst/>
              <a:cxnLst/>
              <a:rect l="l" t="t" r="r" b="b"/>
              <a:pathLst>
                <a:path w="3804158" h="1698752">
                  <a:moveTo>
                    <a:pt x="0" y="0"/>
                  </a:moveTo>
                  <a:lnTo>
                    <a:pt x="3804158" y="0"/>
                  </a:lnTo>
                  <a:lnTo>
                    <a:pt x="3804158" y="1698752"/>
                  </a:lnTo>
                  <a:lnTo>
                    <a:pt x="0" y="1698752"/>
                  </a:lnTo>
                  <a:lnTo>
                    <a:pt x="0" y="0"/>
                  </a:lnTo>
                  <a:close/>
                </a:path>
              </a:pathLst>
            </a:custGeom>
            <a:blipFill>
              <a:blip r:embed="rId3"/>
              <a:stretch>
                <a:fillRect t="-13" b="-11"/>
              </a:stretch>
            </a:blipFill>
          </p:spPr>
        </p:sp>
      </p:grpSp>
      <p:grpSp>
        <p:nvGrpSpPr>
          <p:cNvPr id="4" name="Group 4"/>
          <p:cNvGrpSpPr/>
          <p:nvPr/>
        </p:nvGrpSpPr>
        <p:grpSpPr>
          <a:xfrm>
            <a:off x="-29359" y="-29615"/>
            <a:ext cx="1129353" cy="1129353"/>
            <a:chOff x="0" y="0"/>
            <a:chExt cx="1505804" cy="1505804"/>
          </a:xfrm>
        </p:grpSpPr>
        <p:sp>
          <p:nvSpPr>
            <p:cNvPr id="5" name="Freeform 5"/>
            <p:cNvSpPr/>
            <p:nvPr/>
          </p:nvSpPr>
          <p:spPr>
            <a:xfrm>
              <a:off x="0" y="0"/>
              <a:ext cx="1505839" cy="1505839"/>
            </a:xfrm>
            <a:custGeom>
              <a:avLst/>
              <a:gdLst/>
              <a:ahLst/>
              <a:cxnLst/>
              <a:rect l="l" t="t" r="r" b="b"/>
              <a:pathLst>
                <a:path w="1505839" h="1505839">
                  <a:moveTo>
                    <a:pt x="0" y="0"/>
                  </a:moveTo>
                  <a:lnTo>
                    <a:pt x="1505839" y="0"/>
                  </a:lnTo>
                  <a:lnTo>
                    <a:pt x="1505839" y="1505839"/>
                  </a:lnTo>
                  <a:lnTo>
                    <a:pt x="0" y="1505839"/>
                  </a:lnTo>
                  <a:lnTo>
                    <a:pt x="0" y="0"/>
                  </a:lnTo>
                  <a:close/>
                </a:path>
              </a:pathLst>
            </a:custGeom>
            <a:blipFill>
              <a:blip r:embed="rId4"/>
              <a:stretch>
                <a:fillRect r="2" b="2"/>
              </a:stretch>
            </a:blipFill>
          </p:spPr>
        </p:sp>
      </p:grpSp>
      <p:grpSp>
        <p:nvGrpSpPr>
          <p:cNvPr id="6" name="Group 6"/>
          <p:cNvGrpSpPr/>
          <p:nvPr/>
        </p:nvGrpSpPr>
        <p:grpSpPr>
          <a:xfrm>
            <a:off x="17363152" y="1551286"/>
            <a:ext cx="412748" cy="2134340"/>
            <a:chOff x="0" y="0"/>
            <a:chExt cx="550331" cy="2845787"/>
          </a:xfrm>
        </p:grpSpPr>
        <p:sp>
          <p:nvSpPr>
            <p:cNvPr id="7" name="Freeform 7"/>
            <p:cNvSpPr/>
            <p:nvPr/>
          </p:nvSpPr>
          <p:spPr>
            <a:xfrm>
              <a:off x="0" y="0"/>
              <a:ext cx="550291" cy="2845816"/>
            </a:xfrm>
            <a:custGeom>
              <a:avLst/>
              <a:gdLst/>
              <a:ahLst/>
              <a:cxnLst/>
              <a:rect l="l" t="t" r="r" b="b"/>
              <a:pathLst>
                <a:path w="550291" h="2845816">
                  <a:moveTo>
                    <a:pt x="0" y="0"/>
                  </a:moveTo>
                  <a:lnTo>
                    <a:pt x="550291" y="0"/>
                  </a:lnTo>
                  <a:lnTo>
                    <a:pt x="550291" y="2845816"/>
                  </a:lnTo>
                  <a:lnTo>
                    <a:pt x="0" y="2845816"/>
                  </a:lnTo>
                  <a:lnTo>
                    <a:pt x="0" y="0"/>
                  </a:lnTo>
                  <a:close/>
                </a:path>
              </a:pathLst>
            </a:custGeom>
            <a:blipFill>
              <a:blip r:embed="rId5"/>
              <a:stretch>
                <a:fillRect t="-369" r="-7" b="-368"/>
              </a:stretch>
            </a:blipFill>
          </p:spPr>
        </p:sp>
      </p:grpSp>
      <p:grpSp>
        <p:nvGrpSpPr>
          <p:cNvPr id="8" name="Group 8"/>
          <p:cNvGrpSpPr/>
          <p:nvPr/>
        </p:nvGrpSpPr>
        <p:grpSpPr>
          <a:xfrm>
            <a:off x="492902" y="6277186"/>
            <a:ext cx="412748" cy="2134340"/>
            <a:chOff x="0" y="0"/>
            <a:chExt cx="550331" cy="2845787"/>
          </a:xfrm>
        </p:grpSpPr>
        <p:sp>
          <p:nvSpPr>
            <p:cNvPr id="9" name="Freeform 9"/>
            <p:cNvSpPr/>
            <p:nvPr/>
          </p:nvSpPr>
          <p:spPr>
            <a:xfrm>
              <a:off x="0" y="0"/>
              <a:ext cx="550291" cy="2845816"/>
            </a:xfrm>
            <a:custGeom>
              <a:avLst/>
              <a:gdLst/>
              <a:ahLst/>
              <a:cxnLst/>
              <a:rect l="l" t="t" r="r" b="b"/>
              <a:pathLst>
                <a:path w="550291" h="2845816">
                  <a:moveTo>
                    <a:pt x="0" y="0"/>
                  </a:moveTo>
                  <a:lnTo>
                    <a:pt x="550291" y="0"/>
                  </a:lnTo>
                  <a:lnTo>
                    <a:pt x="550291" y="2845816"/>
                  </a:lnTo>
                  <a:lnTo>
                    <a:pt x="0" y="2845816"/>
                  </a:lnTo>
                  <a:lnTo>
                    <a:pt x="0" y="0"/>
                  </a:lnTo>
                  <a:close/>
                </a:path>
              </a:pathLst>
            </a:custGeom>
            <a:blipFill>
              <a:blip r:embed="rId5"/>
              <a:stretch>
                <a:fillRect t="-369" r="-7" b="-368"/>
              </a:stretch>
            </a:blipFill>
          </p:spPr>
        </p:sp>
      </p:grpSp>
      <p:grpSp>
        <p:nvGrpSpPr>
          <p:cNvPr id="10" name="Group 10"/>
          <p:cNvGrpSpPr/>
          <p:nvPr/>
        </p:nvGrpSpPr>
        <p:grpSpPr>
          <a:xfrm>
            <a:off x="0" y="8570950"/>
            <a:ext cx="18288000" cy="1716024"/>
            <a:chOff x="0" y="0"/>
            <a:chExt cx="24384000" cy="2288032"/>
          </a:xfrm>
        </p:grpSpPr>
        <p:sp>
          <p:nvSpPr>
            <p:cNvPr id="11" name="Freeform 11"/>
            <p:cNvSpPr/>
            <p:nvPr/>
          </p:nvSpPr>
          <p:spPr>
            <a:xfrm>
              <a:off x="0" y="0"/>
              <a:ext cx="24384000" cy="2288032"/>
            </a:xfrm>
            <a:custGeom>
              <a:avLst/>
              <a:gdLst/>
              <a:ahLst/>
              <a:cxnLst/>
              <a:rect l="l" t="t" r="r" b="b"/>
              <a:pathLst>
                <a:path w="24384000" h="2288032">
                  <a:moveTo>
                    <a:pt x="0" y="0"/>
                  </a:moveTo>
                  <a:lnTo>
                    <a:pt x="24384000" y="0"/>
                  </a:lnTo>
                  <a:lnTo>
                    <a:pt x="24384000" y="2288032"/>
                  </a:lnTo>
                  <a:lnTo>
                    <a:pt x="0" y="2288032"/>
                  </a:lnTo>
                  <a:close/>
                </a:path>
              </a:pathLst>
            </a:custGeom>
            <a:solidFill>
              <a:srgbClr val="2066B8"/>
            </a:solidFill>
          </p:spPr>
        </p:sp>
      </p:grpSp>
      <p:grpSp>
        <p:nvGrpSpPr>
          <p:cNvPr id="12" name="Group 12"/>
          <p:cNvGrpSpPr/>
          <p:nvPr/>
        </p:nvGrpSpPr>
        <p:grpSpPr>
          <a:xfrm>
            <a:off x="8285984" y="9526060"/>
            <a:ext cx="1716032" cy="331900"/>
            <a:chOff x="0" y="0"/>
            <a:chExt cx="2288043" cy="442533"/>
          </a:xfrm>
        </p:grpSpPr>
        <p:sp>
          <p:nvSpPr>
            <p:cNvPr id="13" name="Freeform 13"/>
            <p:cNvSpPr/>
            <p:nvPr/>
          </p:nvSpPr>
          <p:spPr>
            <a:xfrm>
              <a:off x="0" y="0"/>
              <a:ext cx="2288032" cy="442595"/>
            </a:xfrm>
            <a:custGeom>
              <a:avLst/>
              <a:gdLst/>
              <a:ahLst/>
              <a:cxnLst/>
              <a:rect l="l" t="t" r="r" b="b"/>
              <a:pathLst>
                <a:path w="2288032" h="442595">
                  <a:moveTo>
                    <a:pt x="0" y="0"/>
                  </a:moveTo>
                  <a:lnTo>
                    <a:pt x="2288032" y="0"/>
                  </a:lnTo>
                  <a:lnTo>
                    <a:pt x="2288032" y="442595"/>
                  </a:lnTo>
                  <a:lnTo>
                    <a:pt x="0" y="442595"/>
                  </a:lnTo>
                  <a:lnTo>
                    <a:pt x="0" y="0"/>
                  </a:lnTo>
                  <a:close/>
                </a:path>
              </a:pathLst>
            </a:custGeom>
            <a:blipFill>
              <a:blip r:embed="rId6"/>
              <a:stretch>
                <a:fillRect t="-267" b="-253"/>
              </a:stretch>
            </a:blipFill>
          </p:spPr>
        </p:sp>
      </p:grpSp>
      <p:sp>
        <p:nvSpPr>
          <p:cNvPr id="14" name="Freeform 14"/>
          <p:cNvSpPr/>
          <p:nvPr/>
        </p:nvSpPr>
        <p:spPr>
          <a:xfrm>
            <a:off x="5716906" y="1640"/>
            <a:ext cx="6854189" cy="2196196"/>
          </a:xfrm>
          <a:custGeom>
            <a:avLst/>
            <a:gdLst/>
            <a:ahLst/>
            <a:cxnLst/>
            <a:rect l="l" t="t" r="r" b="b"/>
            <a:pathLst>
              <a:path w="6854189" h="2196196">
                <a:moveTo>
                  <a:pt x="0" y="0"/>
                </a:moveTo>
                <a:lnTo>
                  <a:pt x="6854188" y="0"/>
                </a:lnTo>
                <a:lnTo>
                  <a:pt x="6854188" y="2196196"/>
                </a:lnTo>
                <a:lnTo>
                  <a:pt x="0" y="2196196"/>
                </a:lnTo>
                <a:lnTo>
                  <a:pt x="0" y="0"/>
                </a:lnTo>
                <a:close/>
              </a:path>
            </a:pathLst>
          </a:custGeom>
          <a:blipFill>
            <a:blip r:embed="rId7"/>
            <a:stretch>
              <a:fillRect/>
            </a:stretch>
          </a:blipFill>
        </p:spPr>
      </p:sp>
      <p:sp>
        <p:nvSpPr>
          <p:cNvPr id="15" name="TextBox 15"/>
          <p:cNvSpPr txBox="1"/>
          <p:nvPr/>
        </p:nvSpPr>
        <p:spPr>
          <a:xfrm>
            <a:off x="2943101" y="2995326"/>
            <a:ext cx="12401799" cy="2150171"/>
          </a:xfrm>
          <a:prstGeom prst="rect">
            <a:avLst/>
          </a:prstGeom>
        </p:spPr>
        <p:txBody>
          <a:bodyPr lIns="0" tIns="0" rIns="0" bIns="0" rtlCol="0" anchor="t">
            <a:spAutoFit/>
          </a:bodyPr>
          <a:lstStyle/>
          <a:p>
            <a:pPr algn="ctr">
              <a:lnSpc>
                <a:spcPts val="17662"/>
              </a:lnSpc>
              <a:spcBef>
                <a:spcPct val="0"/>
              </a:spcBef>
            </a:pPr>
            <a:r>
              <a:rPr lang="en-US" sz="12264" dirty="0">
                <a:solidFill>
                  <a:srgbClr val="000000"/>
                </a:solidFill>
                <a:latin typeface="Montserrat Bold"/>
              </a:rPr>
              <a:t>AI ODYSSEY 1.0</a:t>
            </a:r>
          </a:p>
        </p:txBody>
      </p:sp>
      <p:sp>
        <p:nvSpPr>
          <p:cNvPr id="16" name="TextBox 16"/>
          <p:cNvSpPr txBox="1"/>
          <p:nvPr/>
        </p:nvSpPr>
        <p:spPr>
          <a:xfrm>
            <a:off x="6864003" y="4800408"/>
            <a:ext cx="4559995" cy="949778"/>
          </a:xfrm>
          <a:prstGeom prst="rect">
            <a:avLst/>
          </a:prstGeom>
        </p:spPr>
        <p:txBody>
          <a:bodyPr lIns="0" tIns="0" rIns="0" bIns="0" rtlCol="0" anchor="t">
            <a:spAutoFit/>
          </a:bodyPr>
          <a:lstStyle/>
          <a:p>
            <a:pPr algn="ctr">
              <a:lnSpc>
                <a:spcPts val="7776"/>
              </a:lnSpc>
              <a:spcBef>
                <a:spcPct val="0"/>
              </a:spcBef>
            </a:pPr>
            <a:r>
              <a:rPr lang="en-US" sz="5400" dirty="0">
                <a:solidFill>
                  <a:srgbClr val="000000"/>
                </a:solidFill>
                <a:latin typeface="Inter"/>
              </a:rPr>
              <a:t>HACKATHON </a:t>
            </a:r>
          </a:p>
        </p:txBody>
      </p:sp>
      <p:sp>
        <p:nvSpPr>
          <p:cNvPr id="17" name="TextBox 17"/>
          <p:cNvSpPr txBox="1"/>
          <p:nvPr/>
        </p:nvSpPr>
        <p:spPr>
          <a:xfrm>
            <a:off x="1377975" y="7915843"/>
            <a:ext cx="2167086" cy="495683"/>
          </a:xfrm>
          <a:prstGeom prst="rect">
            <a:avLst/>
          </a:prstGeom>
        </p:spPr>
        <p:txBody>
          <a:bodyPr lIns="0" tIns="0" rIns="0" bIns="0" rtlCol="0" anchor="t">
            <a:spAutoFit/>
          </a:bodyPr>
          <a:lstStyle/>
          <a:p>
            <a:pPr algn="ctr">
              <a:lnSpc>
                <a:spcPts val="4030"/>
              </a:lnSpc>
              <a:spcBef>
                <a:spcPct val="0"/>
              </a:spcBef>
            </a:pPr>
            <a:r>
              <a:rPr lang="en-US" sz="2799" dirty="0">
                <a:solidFill>
                  <a:srgbClr val="000000"/>
                </a:solidFill>
                <a:latin typeface="Inter"/>
              </a:rPr>
              <a:t>Team name :</a:t>
            </a:r>
          </a:p>
        </p:txBody>
      </p:sp>
      <p:sp>
        <p:nvSpPr>
          <p:cNvPr id="18" name="TextBox 18"/>
          <p:cNvSpPr txBox="1"/>
          <p:nvPr/>
        </p:nvSpPr>
        <p:spPr>
          <a:xfrm>
            <a:off x="11081375" y="7915843"/>
            <a:ext cx="2979440" cy="495683"/>
          </a:xfrm>
          <a:prstGeom prst="rect">
            <a:avLst/>
          </a:prstGeom>
        </p:spPr>
        <p:txBody>
          <a:bodyPr lIns="0" tIns="0" rIns="0" bIns="0" rtlCol="0" anchor="t">
            <a:spAutoFit/>
          </a:bodyPr>
          <a:lstStyle/>
          <a:p>
            <a:pPr algn="ctr">
              <a:lnSpc>
                <a:spcPts val="4030"/>
              </a:lnSpc>
              <a:spcBef>
                <a:spcPct val="0"/>
              </a:spcBef>
            </a:pPr>
            <a:r>
              <a:rPr lang="en-US" sz="2799">
                <a:solidFill>
                  <a:srgbClr val="000000"/>
                </a:solidFill>
                <a:latin typeface="Inter"/>
              </a:rPr>
              <a:t>Team lead name :</a:t>
            </a:r>
          </a:p>
        </p:txBody>
      </p:sp>
      <p:sp>
        <p:nvSpPr>
          <p:cNvPr id="19" name="TextBox 19"/>
          <p:cNvSpPr txBox="1"/>
          <p:nvPr/>
        </p:nvSpPr>
        <p:spPr>
          <a:xfrm>
            <a:off x="6742484" y="1892845"/>
            <a:ext cx="4993531" cy="495683"/>
          </a:xfrm>
          <a:prstGeom prst="rect">
            <a:avLst/>
          </a:prstGeom>
        </p:spPr>
        <p:txBody>
          <a:bodyPr lIns="0" tIns="0" rIns="0" bIns="0" rtlCol="0" anchor="t">
            <a:spAutoFit/>
          </a:bodyPr>
          <a:lstStyle/>
          <a:p>
            <a:pPr algn="ctr">
              <a:lnSpc>
                <a:spcPts val="4030"/>
              </a:lnSpc>
              <a:spcBef>
                <a:spcPct val="0"/>
              </a:spcBef>
            </a:pPr>
            <a:r>
              <a:rPr lang="en-US" sz="2799" dirty="0">
                <a:solidFill>
                  <a:srgbClr val="000000"/>
                </a:solidFill>
                <a:latin typeface="Inter"/>
              </a:rPr>
              <a:t># Making Al accessible for all </a:t>
            </a:r>
          </a:p>
        </p:txBody>
      </p:sp>
      <p:sp>
        <p:nvSpPr>
          <p:cNvPr id="21" name="TextBox 17">
            <a:extLst>
              <a:ext uri="{FF2B5EF4-FFF2-40B4-BE49-F238E27FC236}">
                <a16:creationId xmlns:a16="http://schemas.microsoft.com/office/drawing/2014/main" id="{F69B6002-2CE9-73D8-EAC0-393ED70A459E}"/>
              </a:ext>
            </a:extLst>
          </p:cNvPr>
          <p:cNvSpPr txBox="1"/>
          <p:nvPr/>
        </p:nvSpPr>
        <p:spPr>
          <a:xfrm>
            <a:off x="3578547" y="7915843"/>
            <a:ext cx="2590800" cy="469167"/>
          </a:xfrm>
          <a:prstGeom prst="rect">
            <a:avLst/>
          </a:prstGeom>
        </p:spPr>
        <p:txBody>
          <a:bodyPr wrap="square" lIns="0" tIns="0" rIns="0" bIns="0" rtlCol="0" anchor="t">
            <a:spAutoFit/>
          </a:bodyPr>
          <a:lstStyle/>
          <a:p>
            <a:pPr algn="ctr">
              <a:lnSpc>
                <a:spcPts val="4030"/>
              </a:lnSpc>
              <a:spcBef>
                <a:spcPct val="0"/>
              </a:spcBef>
            </a:pPr>
            <a:r>
              <a:rPr lang="en-US" sz="2799" dirty="0">
                <a:solidFill>
                  <a:srgbClr val="000000"/>
                </a:solidFill>
                <a:latin typeface="Inter"/>
              </a:rPr>
              <a:t>Lorem Ipsum</a:t>
            </a:r>
          </a:p>
        </p:txBody>
      </p:sp>
      <p:sp>
        <p:nvSpPr>
          <p:cNvPr id="24" name="TextBox 17">
            <a:extLst>
              <a:ext uri="{FF2B5EF4-FFF2-40B4-BE49-F238E27FC236}">
                <a16:creationId xmlns:a16="http://schemas.microsoft.com/office/drawing/2014/main" id="{E3CFDB05-EC49-0907-7E7A-EBE7104A802A}"/>
              </a:ext>
            </a:extLst>
          </p:cNvPr>
          <p:cNvSpPr txBox="1"/>
          <p:nvPr/>
        </p:nvSpPr>
        <p:spPr>
          <a:xfrm>
            <a:off x="14173200" y="7915843"/>
            <a:ext cx="2853118" cy="469167"/>
          </a:xfrm>
          <a:prstGeom prst="rect">
            <a:avLst/>
          </a:prstGeom>
        </p:spPr>
        <p:txBody>
          <a:bodyPr wrap="square" lIns="0" tIns="0" rIns="0" bIns="0" rtlCol="0" anchor="t">
            <a:spAutoFit/>
          </a:bodyPr>
          <a:lstStyle/>
          <a:p>
            <a:pPr algn="ctr">
              <a:lnSpc>
                <a:spcPts val="4030"/>
              </a:lnSpc>
              <a:spcBef>
                <a:spcPct val="0"/>
              </a:spcBef>
            </a:pPr>
            <a:r>
              <a:rPr lang="en-US" sz="2799" dirty="0">
                <a:solidFill>
                  <a:srgbClr val="000000"/>
                </a:solidFill>
                <a:latin typeface="Inter"/>
              </a:rPr>
              <a:t>Harshil Malhotra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739088"/>
            <a:ext cx="18288000" cy="1547912"/>
            <a:chOff x="0" y="0"/>
            <a:chExt cx="24384000" cy="2063883"/>
          </a:xfrm>
        </p:grpSpPr>
        <p:sp>
          <p:nvSpPr>
            <p:cNvPr id="3" name="Freeform 3"/>
            <p:cNvSpPr/>
            <p:nvPr/>
          </p:nvSpPr>
          <p:spPr>
            <a:xfrm>
              <a:off x="0" y="0"/>
              <a:ext cx="24384000" cy="2063884"/>
            </a:xfrm>
            <a:custGeom>
              <a:avLst/>
              <a:gdLst/>
              <a:ahLst/>
              <a:cxnLst/>
              <a:rect l="l" t="t" r="r" b="b"/>
              <a:pathLst>
                <a:path w="24384000" h="2063884">
                  <a:moveTo>
                    <a:pt x="0" y="0"/>
                  </a:moveTo>
                  <a:lnTo>
                    <a:pt x="24384000" y="0"/>
                  </a:lnTo>
                  <a:lnTo>
                    <a:pt x="24384000" y="2063884"/>
                  </a:lnTo>
                  <a:lnTo>
                    <a:pt x="0" y="2063884"/>
                  </a:lnTo>
                  <a:close/>
                </a:path>
              </a:pathLst>
            </a:custGeom>
            <a:solidFill>
              <a:srgbClr val="2066B8"/>
            </a:solidFill>
          </p:spPr>
        </p:sp>
      </p:grpSp>
      <p:grpSp>
        <p:nvGrpSpPr>
          <p:cNvPr id="6" name="Group 6"/>
          <p:cNvGrpSpPr/>
          <p:nvPr/>
        </p:nvGrpSpPr>
        <p:grpSpPr>
          <a:xfrm>
            <a:off x="16220948" y="331266"/>
            <a:ext cx="1842702" cy="356360"/>
            <a:chOff x="0" y="0"/>
            <a:chExt cx="2456936" cy="475147"/>
          </a:xfrm>
        </p:grpSpPr>
        <p:sp>
          <p:nvSpPr>
            <p:cNvPr id="7" name="Freeform 7"/>
            <p:cNvSpPr/>
            <p:nvPr/>
          </p:nvSpPr>
          <p:spPr>
            <a:xfrm>
              <a:off x="0" y="0"/>
              <a:ext cx="2456942" cy="475107"/>
            </a:xfrm>
            <a:custGeom>
              <a:avLst/>
              <a:gdLst/>
              <a:ahLst/>
              <a:cxnLst/>
              <a:rect l="l" t="t" r="r" b="b"/>
              <a:pathLst>
                <a:path w="2456942" h="475107">
                  <a:moveTo>
                    <a:pt x="0" y="0"/>
                  </a:moveTo>
                  <a:lnTo>
                    <a:pt x="2456942" y="0"/>
                  </a:lnTo>
                  <a:lnTo>
                    <a:pt x="2456942" y="475107"/>
                  </a:lnTo>
                  <a:lnTo>
                    <a:pt x="0" y="475107"/>
                  </a:lnTo>
                  <a:lnTo>
                    <a:pt x="0" y="0"/>
                  </a:lnTo>
                  <a:close/>
                </a:path>
              </a:pathLst>
            </a:custGeom>
            <a:blipFill>
              <a:blip r:embed="rId5"/>
              <a:stretch>
                <a:fillRect l="-438" r="-437" b="-8"/>
              </a:stretch>
            </a:blipFill>
          </p:spPr>
        </p:sp>
      </p:grpSp>
      <p:grpSp>
        <p:nvGrpSpPr>
          <p:cNvPr id="10" name="Group 10"/>
          <p:cNvGrpSpPr/>
          <p:nvPr/>
        </p:nvGrpSpPr>
        <p:grpSpPr>
          <a:xfrm>
            <a:off x="224348" y="331266"/>
            <a:ext cx="1842702" cy="356360"/>
            <a:chOff x="0" y="0"/>
            <a:chExt cx="2456936" cy="475147"/>
          </a:xfrm>
        </p:grpSpPr>
        <p:sp>
          <p:nvSpPr>
            <p:cNvPr id="11" name="Freeform 11"/>
            <p:cNvSpPr/>
            <p:nvPr/>
          </p:nvSpPr>
          <p:spPr>
            <a:xfrm>
              <a:off x="0" y="0"/>
              <a:ext cx="2456942" cy="475107"/>
            </a:xfrm>
            <a:custGeom>
              <a:avLst/>
              <a:gdLst/>
              <a:ahLst/>
              <a:cxnLst/>
              <a:rect l="l" t="t" r="r" b="b"/>
              <a:pathLst>
                <a:path w="2456942" h="475107">
                  <a:moveTo>
                    <a:pt x="0" y="0"/>
                  </a:moveTo>
                  <a:lnTo>
                    <a:pt x="2456942" y="0"/>
                  </a:lnTo>
                  <a:lnTo>
                    <a:pt x="2456942" y="475107"/>
                  </a:lnTo>
                  <a:lnTo>
                    <a:pt x="0" y="475107"/>
                  </a:lnTo>
                  <a:lnTo>
                    <a:pt x="0" y="0"/>
                  </a:lnTo>
                  <a:close/>
                </a:path>
              </a:pathLst>
            </a:custGeom>
            <a:blipFill>
              <a:blip r:embed="rId5"/>
              <a:stretch>
                <a:fillRect l="-438" r="-437" b="-8"/>
              </a:stretch>
            </a:blipFill>
          </p:spPr>
        </p:sp>
      </p:grpSp>
      <p:grpSp>
        <p:nvGrpSpPr>
          <p:cNvPr id="12" name="Group 12"/>
          <p:cNvGrpSpPr/>
          <p:nvPr/>
        </p:nvGrpSpPr>
        <p:grpSpPr>
          <a:xfrm>
            <a:off x="3268340" y="6271092"/>
            <a:ext cx="455574" cy="639984"/>
            <a:chOff x="0" y="0"/>
            <a:chExt cx="607432" cy="853312"/>
          </a:xfrm>
        </p:grpSpPr>
        <p:sp>
          <p:nvSpPr>
            <p:cNvPr id="13" name="Freeform 13"/>
            <p:cNvSpPr/>
            <p:nvPr/>
          </p:nvSpPr>
          <p:spPr>
            <a:xfrm>
              <a:off x="0" y="0"/>
              <a:ext cx="607441" cy="853313"/>
            </a:xfrm>
            <a:custGeom>
              <a:avLst/>
              <a:gdLst/>
              <a:ahLst/>
              <a:cxnLst/>
              <a:rect l="l" t="t" r="r" b="b"/>
              <a:pathLst>
                <a:path w="607441" h="853313">
                  <a:moveTo>
                    <a:pt x="0" y="0"/>
                  </a:moveTo>
                  <a:lnTo>
                    <a:pt x="607441" y="0"/>
                  </a:lnTo>
                  <a:lnTo>
                    <a:pt x="607441" y="853313"/>
                  </a:lnTo>
                  <a:lnTo>
                    <a:pt x="0" y="853313"/>
                  </a:lnTo>
                  <a:lnTo>
                    <a:pt x="0" y="0"/>
                  </a:lnTo>
                  <a:close/>
                </a:path>
              </a:pathLst>
            </a:custGeom>
            <a:blipFill>
              <a:blip r:embed="rId6"/>
              <a:stretch>
                <a:fillRect l="-320" r="-319"/>
              </a:stretch>
            </a:blipFill>
          </p:spPr>
        </p:sp>
      </p:grpSp>
      <p:grpSp>
        <p:nvGrpSpPr>
          <p:cNvPr id="14" name="Group 14"/>
          <p:cNvGrpSpPr/>
          <p:nvPr/>
        </p:nvGrpSpPr>
        <p:grpSpPr>
          <a:xfrm>
            <a:off x="3348002" y="2761708"/>
            <a:ext cx="296248" cy="639984"/>
            <a:chOff x="0" y="0"/>
            <a:chExt cx="394997" cy="853312"/>
          </a:xfrm>
        </p:grpSpPr>
        <p:sp>
          <p:nvSpPr>
            <p:cNvPr id="15" name="Freeform 15"/>
            <p:cNvSpPr/>
            <p:nvPr/>
          </p:nvSpPr>
          <p:spPr>
            <a:xfrm>
              <a:off x="0" y="0"/>
              <a:ext cx="394970" cy="853313"/>
            </a:xfrm>
            <a:custGeom>
              <a:avLst/>
              <a:gdLst/>
              <a:ahLst/>
              <a:cxnLst/>
              <a:rect l="l" t="t" r="r" b="b"/>
              <a:pathLst>
                <a:path w="394970" h="853313">
                  <a:moveTo>
                    <a:pt x="0" y="0"/>
                  </a:moveTo>
                  <a:lnTo>
                    <a:pt x="394970" y="0"/>
                  </a:lnTo>
                  <a:lnTo>
                    <a:pt x="394970" y="853313"/>
                  </a:lnTo>
                  <a:lnTo>
                    <a:pt x="0" y="853313"/>
                  </a:lnTo>
                  <a:lnTo>
                    <a:pt x="0" y="0"/>
                  </a:lnTo>
                  <a:close/>
                </a:path>
              </a:pathLst>
            </a:custGeom>
            <a:blipFill>
              <a:blip r:embed="rId7"/>
              <a:stretch>
                <a:fillRect t="-22" r="-6" b="-22"/>
              </a:stretch>
            </a:blipFill>
          </p:spPr>
        </p:sp>
      </p:grpSp>
      <p:sp>
        <p:nvSpPr>
          <p:cNvPr id="16" name="Freeform 16"/>
          <p:cNvSpPr/>
          <p:nvPr/>
        </p:nvSpPr>
        <p:spPr>
          <a:xfrm>
            <a:off x="12913007" y="8767662"/>
            <a:ext cx="5245893" cy="1580325"/>
          </a:xfrm>
          <a:custGeom>
            <a:avLst/>
            <a:gdLst/>
            <a:ahLst/>
            <a:cxnLst/>
            <a:rect l="l" t="t" r="r" b="b"/>
            <a:pathLst>
              <a:path w="5245893" h="1580325">
                <a:moveTo>
                  <a:pt x="0" y="0"/>
                </a:moveTo>
                <a:lnTo>
                  <a:pt x="5245893" y="0"/>
                </a:lnTo>
                <a:lnTo>
                  <a:pt x="5245893" y="1580326"/>
                </a:lnTo>
                <a:lnTo>
                  <a:pt x="0" y="1580326"/>
                </a:lnTo>
                <a:lnTo>
                  <a:pt x="0" y="0"/>
                </a:lnTo>
                <a:close/>
              </a:path>
            </a:pathLst>
          </a:custGeom>
          <a:blipFill>
            <a:blip r:embed="rId8">
              <a:alphaModFix amt="50000"/>
            </a:blip>
            <a:stretch>
              <a:fillRect/>
            </a:stretch>
          </a:blipFill>
        </p:spPr>
      </p:sp>
      <p:sp>
        <p:nvSpPr>
          <p:cNvPr id="4" name="Title 3">
            <a:extLst>
              <a:ext uri="{FF2B5EF4-FFF2-40B4-BE49-F238E27FC236}">
                <a16:creationId xmlns:a16="http://schemas.microsoft.com/office/drawing/2014/main" id="{C6CFF133-4466-C2F4-E6CE-4B46851E3221}"/>
              </a:ext>
            </a:extLst>
          </p:cNvPr>
          <p:cNvSpPr>
            <a:spLocks noGrp="1"/>
          </p:cNvSpPr>
          <p:nvPr>
            <p:ph type="title"/>
          </p:nvPr>
        </p:nvSpPr>
        <p:spPr>
          <a:xfrm>
            <a:off x="5029200" y="672827"/>
            <a:ext cx="8229600" cy="1143000"/>
          </a:xfrm>
        </p:spPr>
        <p:txBody>
          <a:bodyPr/>
          <a:lstStyle/>
          <a:p>
            <a:r>
              <a:rPr lang="en-IN" sz="4400" dirty="0">
                <a:latin typeface="Montserrat Bold" panose="020B0604020202020204" charset="0"/>
              </a:rPr>
              <a:t>Demonstration</a:t>
            </a:r>
            <a:endParaRPr lang="en-IN" dirty="0"/>
          </a:p>
        </p:txBody>
      </p:sp>
      <p:sp>
        <p:nvSpPr>
          <p:cNvPr id="5" name="Content Placeholder 4">
            <a:extLst>
              <a:ext uri="{FF2B5EF4-FFF2-40B4-BE49-F238E27FC236}">
                <a16:creationId xmlns:a16="http://schemas.microsoft.com/office/drawing/2014/main" id="{6114BD89-4B18-9082-79FF-B3852ADE1E4B}"/>
              </a:ext>
            </a:extLst>
          </p:cNvPr>
          <p:cNvSpPr>
            <a:spLocks noGrp="1"/>
          </p:cNvSpPr>
          <p:nvPr>
            <p:ph idx="1"/>
          </p:nvPr>
        </p:nvSpPr>
        <p:spPr>
          <a:xfrm>
            <a:off x="5029200" y="2880518"/>
            <a:ext cx="8229600" cy="4525963"/>
          </a:xfrm>
        </p:spPr>
        <p:txBody>
          <a:bodyPr/>
          <a:lstStyle/>
          <a:p>
            <a:pPr marL="0" indent="0">
              <a:buNone/>
            </a:pPr>
            <a:endParaRPr lang="en-IN" dirty="0"/>
          </a:p>
          <a:p>
            <a:pPr marL="0" indent="0">
              <a:buNone/>
            </a:pPr>
            <a:endParaRPr lang="en-IN" dirty="0"/>
          </a:p>
        </p:txBody>
      </p:sp>
      <p:pic>
        <p:nvPicPr>
          <p:cNvPr id="8" name="2024-06-30 15-52-15">
            <a:hlinkClick r:id="" action="ppaction://media"/>
            <a:extLst>
              <a:ext uri="{FF2B5EF4-FFF2-40B4-BE49-F238E27FC236}">
                <a16:creationId xmlns:a16="http://schemas.microsoft.com/office/drawing/2014/main" id="{C320C6B7-EB71-ECA6-EB1E-957BD8EBF5A4}"/>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438400" y="1625092"/>
            <a:ext cx="12901521" cy="7257106"/>
          </a:xfrm>
          <a:prstGeom prst="rect">
            <a:avLst/>
          </a:prstGeom>
        </p:spPr>
      </p:pic>
    </p:spTree>
    <p:extLst>
      <p:ext uri="{BB962C8B-B14F-4D97-AF65-F5344CB8AC3E}">
        <p14:creationId xmlns:p14="http://schemas.microsoft.com/office/powerpoint/2010/main" val="118284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1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739088"/>
            <a:ext cx="18288000" cy="1547912"/>
            <a:chOff x="0" y="0"/>
            <a:chExt cx="24384000" cy="2063883"/>
          </a:xfrm>
        </p:grpSpPr>
        <p:sp>
          <p:nvSpPr>
            <p:cNvPr id="3" name="Freeform 3"/>
            <p:cNvSpPr/>
            <p:nvPr/>
          </p:nvSpPr>
          <p:spPr>
            <a:xfrm>
              <a:off x="0" y="0"/>
              <a:ext cx="24384000" cy="2063884"/>
            </a:xfrm>
            <a:custGeom>
              <a:avLst/>
              <a:gdLst/>
              <a:ahLst/>
              <a:cxnLst/>
              <a:rect l="l" t="t" r="r" b="b"/>
              <a:pathLst>
                <a:path w="24384000" h="2063884">
                  <a:moveTo>
                    <a:pt x="0" y="0"/>
                  </a:moveTo>
                  <a:lnTo>
                    <a:pt x="24384000" y="0"/>
                  </a:lnTo>
                  <a:lnTo>
                    <a:pt x="24384000" y="2063884"/>
                  </a:lnTo>
                  <a:lnTo>
                    <a:pt x="0" y="2063884"/>
                  </a:lnTo>
                  <a:close/>
                </a:path>
              </a:pathLst>
            </a:custGeom>
            <a:solidFill>
              <a:srgbClr val="2066B8"/>
            </a:solidFill>
          </p:spPr>
        </p:sp>
      </p:grpSp>
      <p:grpSp>
        <p:nvGrpSpPr>
          <p:cNvPr id="6" name="Group 6"/>
          <p:cNvGrpSpPr/>
          <p:nvPr/>
        </p:nvGrpSpPr>
        <p:grpSpPr>
          <a:xfrm>
            <a:off x="16220948" y="331266"/>
            <a:ext cx="1842702" cy="356360"/>
            <a:chOff x="0" y="0"/>
            <a:chExt cx="2456936" cy="475147"/>
          </a:xfrm>
        </p:grpSpPr>
        <p:sp>
          <p:nvSpPr>
            <p:cNvPr id="7" name="Freeform 7"/>
            <p:cNvSpPr/>
            <p:nvPr/>
          </p:nvSpPr>
          <p:spPr>
            <a:xfrm>
              <a:off x="0" y="0"/>
              <a:ext cx="2456942" cy="475107"/>
            </a:xfrm>
            <a:custGeom>
              <a:avLst/>
              <a:gdLst/>
              <a:ahLst/>
              <a:cxnLst/>
              <a:rect l="l" t="t" r="r" b="b"/>
              <a:pathLst>
                <a:path w="2456942" h="475107">
                  <a:moveTo>
                    <a:pt x="0" y="0"/>
                  </a:moveTo>
                  <a:lnTo>
                    <a:pt x="2456942" y="0"/>
                  </a:lnTo>
                  <a:lnTo>
                    <a:pt x="2456942" y="475107"/>
                  </a:lnTo>
                  <a:lnTo>
                    <a:pt x="0" y="475107"/>
                  </a:lnTo>
                  <a:lnTo>
                    <a:pt x="0" y="0"/>
                  </a:lnTo>
                  <a:close/>
                </a:path>
              </a:pathLst>
            </a:custGeom>
            <a:blipFill>
              <a:blip r:embed="rId3"/>
              <a:stretch>
                <a:fillRect l="-438" r="-437" b="-8"/>
              </a:stretch>
            </a:blipFill>
          </p:spPr>
        </p:sp>
      </p:grpSp>
      <p:grpSp>
        <p:nvGrpSpPr>
          <p:cNvPr id="10" name="Group 10"/>
          <p:cNvGrpSpPr/>
          <p:nvPr/>
        </p:nvGrpSpPr>
        <p:grpSpPr>
          <a:xfrm>
            <a:off x="224348" y="331266"/>
            <a:ext cx="1842702" cy="356360"/>
            <a:chOff x="0" y="0"/>
            <a:chExt cx="2456936" cy="475147"/>
          </a:xfrm>
        </p:grpSpPr>
        <p:sp>
          <p:nvSpPr>
            <p:cNvPr id="11" name="Freeform 11"/>
            <p:cNvSpPr/>
            <p:nvPr/>
          </p:nvSpPr>
          <p:spPr>
            <a:xfrm>
              <a:off x="0" y="0"/>
              <a:ext cx="2456942" cy="475107"/>
            </a:xfrm>
            <a:custGeom>
              <a:avLst/>
              <a:gdLst/>
              <a:ahLst/>
              <a:cxnLst/>
              <a:rect l="l" t="t" r="r" b="b"/>
              <a:pathLst>
                <a:path w="2456942" h="475107">
                  <a:moveTo>
                    <a:pt x="0" y="0"/>
                  </a:moveTo>
                  <a:lnTo>
                    <a:pt x="2456942" y="0"/>
                  </a:lnTo>
                  <a:lnTo>
                    <a:pt x="2456942" y="475107"/>
                  </a:lnTo>
                  <a:lnTo>
                    <a:pt x="0" y="475107"/>
                  </a:lnTo>
                  <a:lnTo>
                    <a:pt x="0" y="0"/>
                  </a:lnTo>
                  <a:close/>
                </a:path>
              </a:pathLst>
            </a:custGeom>
            <a:blipFill>
              <a:blip r:embed="rId3"/>
              <a:stretch>
                <a:fillRect l="-438" r="-437" b="-8"/>
              </a:stretch>
            </a:blipFill>
          </p:spPr>
        </p:sp>
      </p:grpSp>
      <p:grpSp>
        <p:nvGrpSpPr>
          <p:cNvPr id="12" name="Group 12"/>
          <p:cNvGrpSpPr/>
          <p:nvPr/>
        </p:nvGrpSpPr>
        <p:grpSpPr>
          <a:xfrm>
            <a:off x="3268340" y="6271092"/>
            <a:ext cx="455574" cy="639984"/>
            <a:chOff x="0" y="0"/>
            <a:chExt cx="607432" cy="853312"/>
          </a:xfrm>
        </p:grpSpPr>
        <p:sp>
          <p:nvSpPr>
            <p:cNvPr id="13" name="Freeform 13"/>
            <p:cNvSpPr/>
            <p:nvPr/>
          </p:nvSpPr>
          <p:spPr>
            <a:xfrm>
              <a:off x="0" y="0"/>
              <a:ext cx="607441" cy="853313"/>
            </a:xfrm>
            <a:custGeom>
              <a:avLst/>
              <a:gdLst/>
              <a:ahLst/>
              <a:cxnLst/>
              <a:rect l="l" t="t" r="r" b="b"/>
              <a:pathLst>
                <a:path w="607441" h="853313">
                  <a:moveTo>
                    <a:pt x="0" y="0"/>
                  </a:moveTo>
                  <a:lnTo>
                    <a:pt x="607441" y="0"/>
                  </a:lnTo>
                  <a:lnTo>
                    <a:pt x="607441" y="853313"/>
                  </a:lnTo>
                  <a:lnTo>
                    <a:pt x="0" y="853313"/>
                  </a:lnTo>
                  <a:lnTo>
                    <a:pt x="0" y="0"/>
                  </a:lnTo>
                  <a:close/>
                </a:path>
              </a:pathLst>
            </a:custGeom>
            <a:blipFill>
              <a:blip r:embed="rId4"/>
              <a:stretch>
                <a:fillRect l="-320" r="-319"/>
              </a:stretch>
            </a:blipFill>
          </p:spPr>
        </p:sp>
      </p:grpSp>
      <p:grpSp>
        <p:nvGrpSpPr>
          <p:cNvPr id="14" name="Group 14"/>
          <p:cNvGrpSpPr/>
          <p:nvPr/>
        </p:nvGrpSpPr>
        <p:grpSpPr>
          <a:xfrm>
            <a:off x="3348002" y="2761708"/>
            <a:ext cx="296248" cy="639984"/>
            <a:chOff x="0" y="0"/>
            <a:chExt cx="394997" cy="853312"/>
          </a:xfrm>
        </p:grpSpPr>
        <p:sp>
          <p:nvSpPr>
            <p:cNvPr id="15" name="Freeform 15"/>
            <p:cNvSpPr/>
            <p:nvPr/>
          </p:nvSpPr>
          <p:spPr>
            <a:xfrm>
              <a:off x="0" y="0"/>
              <a:ext cx="394970" cy="853313"/>
            </a:xfrm>
            <a:custGeom>
              <a:avLst/>
              <a:gdLst/>
              <a:ahLst/>
              <a:cxnLst/>
              <a:rect l="l" t="t" r="r" b="b"/>
              <a:pathLst>
                <a:path w="394970" h="853313">
                  <a:moveTo>
                    <a:pt x="0" y="0"/>
                  </a:moveTo>
                  <a:lnTo>
                    <a:pt x="394970" y="0"/>
                  </a:lnTo>
                  <a:lnTo>
                    <a:pt x="394970" y="853313"/>
                  </a:lnTo>
                  <a:lnTo>
                    <a:pt x="0" y="853313"/>
                  </a:lnTo>
                  <a:lnTo>
                    <a:pt x="0" y="0"/>
                  </a:lnTo>
                  <a:close/>
                </a:path>
              </a:pathLst>
            </a:custGeom>
            <a:blipFill>
              <a:blip r:embed="rId5"/>
              <a:stretch>
                <a:fillRect t="-22" r="-6" b="-22"/>
              </a:stretch>
            </a:blipFill>
          </p:spPr>
        </p:sp>
      </p:grpSp>
      <p:sp>
        <p:nvSpPr>
          <p:cNvPr id="16" name="Freeform 16"/>
          <p:cNvSpPr/>
          <p:nvPr/>
        </p:nvSpPr>
        <p:spPr>
          <a:xfrm>
            <a:off x="12913007" y="8767662"/>
            <a:ext cx="5245893" cy="1580325"/>
          </a:xfrm>
          <a:custGeom>
            <a:avLst/>
            <a:gdLst/>
            <a:ahLst/>
            <a:cxnLst/>
            <a:rect l="l" t="t" r="r" b="b"/>
            <a:pathLst>
              <a:path w="5245893" h="1580325">
                <a:moveTo>
                  <a:pt x="0" y="0"/>
                </a:moveTo>
                <a:lnTo>
                  <a:pt x="5245893" y="0"/>
                </a:lnTo>
                <a:lnTo>
                  <a:pt x="5245893" y="1580326"/>
                </a:lnTo>
                <a:lnTo>
                  <a:pt x="0" y="1580326"/>
                </a:lnTo>
                <a:lnTo>
                  <a:pt x="0" y="0"/>
                </a:lnTo>
                <a:close/>
              </a:path>
            </a:pathLst>
          </a:custGeom>
          <a:blipFill>
            <a:blip r:embed="rId6">
              <a:alphaModFix amt="50000"/>
            </a:blip>
            <a:stretch>
              <a:fillRect/>
            </a:stretch>
          </a:blipFill>
        </p:spPr>
      </p:sp>
      <p:sp>
        <p:nvSpPr>
          <p:cNvPr id="5" name="Content Placeholder 4">
            <a:extLst>
              <a:ext uri="{FF2B5EF4-FFF2-40B4-BE49-F238E27FC236}">
                <a16:creationId xmlns:a16="http://schemas.microsoft.com/office/drawing/2014/main" id="{CBC4DA34-35C5-D068-A2C7-992C49C49DE8}"/>
              </a:ext>
            </a:extLst>
          </p:cNvPr>
          <p:cNvSpPr>
            <a:spLocks noGrp="1"/>
          </p:cNvSpPr>
          <p:nvPr>
            <p:ph idx="1"/>
          </p:nvPr>
        </p:nvSpPr>
        <p:spPr>
          <a:xfrm>
            <a:off x="609600" y="1790700"/>
            <a:ext cx="13477745" cy="5715000"/>
          </a:xfrm>
        </p:spPr>
        <p:txBody>
          <a:bodyPr>
            <a:normAutofit lnSpcReduction="10000"/>
          </a:bodyPr>
          <a:lstStyle/>
          <a:p>
            <a:pPr marL="0" indent="0">
              <a:buNone/>
            </a:pPr>
            <a:r>
              <a:rPr lang="en-GB" b="1" dirty="0">
                <a:latin typeface="Inter" panose="020B0604020202020204" charset="0"/>
                <a:ea typeface="Inter" panose="020B0604020202020204" charset="0"/>
              </a:rPr>
              <a:t>Key Features and Functionalities Showcased:</a:t>
            </a:r>
          </a:p>
          <a:p>
            <a:pPr marL="0" indent="0">
              <a:buNone/>
            </a:pPr>
            <a:endParaRPr lang="en-GB" dirty="0">
              <a:latin typeface="Inter" panose="020B0604020202020204" charset="0"/>
              <a:ea typeface="Inter" panose="020B0604020202020204" charset="0"/>
            </a:endParaRPr>
          </a:p>
          <a:p>
            <a:pPr>
              <a:buFont typeface="Arial" panose="020B0604020202020204" pitchFamily="34" charset="0"/>
              <a:buChar char="•"/>
            </a:pPr>
            <a:r>
              <a:rPr lang="en-GB" sz="2600" b="1" dirty="0">
                <a:latin typeface="Inter" panose="020B0604020202020204" charset="0"/>
                <a:ea typeface="Inter" panose="020B0604020202020204" charset="0"/>
              </a:rPr>
              <a:t>User Interface:</a:t>
            </a:r>
            <a:r>
              <a:rPr lang="en-GB" sz="2600" dirty="0">
                <a:latin typeface="Inter" panose="020B0604020202020204" charset="0"/>
                <a:ea typeface="Inter" panose="020B0604020202020204" charset="0"/>
              </a:rPr>
              <a:t> Demonstrate the user-friendly interface for uploading retinal images.</a:t>
            </a:r>
          </a:p>
          <a:p>
            <a:pPr>
              <a:buFont typeface="Arial" panose="020B0604020202020204" pitchFamily="34" charset="0"/>
              <a:buChar char="•"/>
            </a:pPr>
            <a:endParaRPr lang="en-GB" sz="2600" dirty="0">
              <a:latin typeface="Inter" panose="020B0604020202020204" charset="0"/>
              <a:ea typeface="Inter" panose="020B0604020202020204" charset="0"/>
            </a:endParaRPr>
          </a:p>
          <a:p>
            <a:pPr>
              <a:buFont typeface="Arial" panose="020B0604020202020204" pitchFamily="34" charset="0"/>
              <a:buChar char="•"/>
            </a:pPr>
            <a:r>
              <a:rPr lang="en-GB" sz="2600" b="1" dirty="0">
                <a:latin typeface="Inter" panose="020B0604020202020204" charset="0"/>
                <a:ea typeface="Inter" panose="020B0604020202020204" charset="0"/>
              </a:rPr>
              <a:t>Real-time Analysis:</a:t>
            </a:r>
            <a:r>
              <a:rPr lang="en-GB" sz="2600" dirty="0">
                <a:latin typeface="Inter" panose="020B0604020202020204" charset="0"/>
                <a:ea typeface="Inter" panose="020B0604020202020204" charset="0"/>
              </a:rPr>
              <a:t> Highlight the speed and efficiency of the AI model in predicting the disease type.</a:t>
            </a:r>
          </a:p>
          <a:p>
            <a:pPr>
              <a:buFont typeface="Arial" panose="020B0604020202020204" pitchFamily="34" charset="0"/>
              <a:buChar char="•"/>
            </a:pPr>
            <a:endParaRPr lang="en-GB" sz="2600" dirty="0">
              <a:latin typeface="Inter" panose="020B0604020202020204" charset="0"/>
              <a:ea typeface="Inter" panose="020B0604020202020204" charset="0"/>
            </a:endParaRPr>
          </a:p>
          <a:p>
            <a:pPr>
              <a:buFont typeface="Arial" panose="020B0604020202020204" pitchFamily="34" charset="0"/>
              <a:buChar char="•"/>
            </a:pPr>
            <a:r>
              <a:rPr lang="en-GB" sz="2600" b="1" dirty="0">
                <a:latin typeface="Inter" panose="020B0604020202020204" charset="0"/>
                <a:ea typeface="Inter" panose="020B0604020202020204" charset="0"/>
              </a:rPr>
              <a:t>Prediction Output:</a:t>
            </a:r>
            <a:r>
              <a:rPr lang="en-GB" sz="2600" dirty="0">
                <a:latin typeface="Inter" panose="020B0604020202020204" charset="0"/>
                <a:ea typeface="Inter" panose="020B0604020202020204" charset="0"/>
              </a:rPr>
              <a:t> Show how the predicted disease type is displayed to the user, including any additional information or recommendations provided.</a:t>
            </a:r>
          </a:p>
          <a:p>
            <a:pPr>
              <a:buFont typeface="Arial" panose="020B0604020202020204" pitchFamily="34" charset="0"/>
              <a:buChar char="•"/>
            </a:pPr>
            <a:endParaRPr lang="en-GB" sz="2600" dirty="0">
              <a:latin typeface="Inter" panose="020B0604020202020204" charset="0"/>
              <a:ea typeface="Inter" panose="020B0604020202020204" charset="0"/>
            </a:endParaRPr>
          </a:p>
          <a:p>
            <a:pPr>
              <a:buFont typeface="Arial" panose="020B0604020202020204" pitchFamily="34" charset="0"/>
              <a:buChar char="•"/>
            </a:pPr>
            <a:r>
              <a:rPr lang="en-GB" sz="2600" b="1" dirty="0">
                <a:latin typeface="Inter" panose="020B0604020202020204" charset="0"/>
                <a:ea typeface="Inter" panose="020B0604020202020204" charset="0"/>
              </a:rPr>
              <a:t>Accuracy and Reliability:</a:t>
            </a:r>
            <a:r>
              <a:rPr lang="en-GB" sz="2600" dirty="0">
                <a:latin typeface="Inter" panose="020B0604020202020204" charset="0"/>
                <a:ea typeface="Inter" panose="020B0604020202020204" charset="0"/>
              </a:rPr>
              <a:t> Emphasize the accuracy and reliability of the AI model by showing comparison with known results or expert validation.</a:t>
            </a:r>
          </a:p>
          <a:p>
            <a:endParaRPr lang="en-IN" dirty="0"/>
          </a:p>
        </p:txBody>
      </p:sp>
    </p:spTree>
    <p:extLst>
      <p:ext uri="{BB962C8B-B14F-4D97-AF65-F5344CB8AC3E}">
        <p14:creationId xmlns:p14="http://schemas.microsoft.com/office/powerpoint/2010/main" val="1475990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739088"/>
            <a:ext cx="18288000" cy="1547912"/>
            <a:chOff x="0" y="0"/>
            <a:chExt cx="24384000" cy="2063883"/>
          </a:xfrm>
        </p:grpSpPr>
        <p:sp>
          <p:nvSpPr>
            <p:cNvPr id="3" name="Freeform 3"/>
            <p:cNvSpPr/>
            <p:nvPr/>
          </p:nvSpPr>
          <p:spPr>
            <a:xfrm>
              <a:off x="0" y="0"/>
              <a:ext cx="24384000" cy="2063884"/>
            </a:xfrm>
            <a:custGeom>
              <a:avLst/>
              <a:gdLst/>
              <a:ahLst/>
              <a:cxnLst/>
              <a:rect l="l" t="t" r="r" b="b"/>
              <a:pathLst>
                <a:path w="24384000" h="2063884">
                  <a:moveTo>
                    <a:pt x="0" y="0"/>
                  </a:moveTo>
                  <a:lnTo>
                    <a:pt x="24384000" y="0"/>
                  </a:lnTo>
                  <a:lnTo>
                    <a:pt x="24384000" y="2063884"/>
                  </a:lnTo>
                  <a:lnTo>
                    <a:pt x="0" y="2063884"/>
                  </a:lnTo>
                  <a:close/>
                </a:path>
              </a:pathLst>
            </a:custGeom>
            <a:solidFill>
              <a:srgbClr val="2066B8"/>
            </a:solidFill>
          </p:spPr>
        </p:sp>
      </p:grpSp>
      <p:grpSp>
        <p:nvGrpSpPr>
          <p:cNvPr id="6" name="Group 6"/>
          <p:cNvGrpSpPr/>
          <p:nvPr/>
        </p:nvGrpSpPr>
        <p:grpSpPr>
          <a:xfrm>
            <a:off x="16220948" y="331266"/>
            <a:ext cx="1842702" cy="356360"/>
            <a:chOff x="0" y="0"/>
            <a:chExt cx="2456936" cy="475147"/>
          </a:xfrm>
        </p:grpSpPr>
        <p:sp>
          <p:nvSpPr>
            <p:cNvPr id="7" name="Freeform 7"/>
            <p:cNvSpPr/>
            <p:nvPr/>
          </p:nvSpPr>
          <p:spPr>
            <a:xfrm>
              <a:off x="0" y="0"/>
              <a:ext cx="2456942" cy="475107"/>
            </a:xfrm>
            <a:custGeom>
              <a:avLst/>
              <a:gdLst/>
              <a:ahLst/>
              <a:cxnLst/>
              <a:rect l="l" t="t" r="r" b="b"/>
              <a:pathLst>
                <a:path w="2456942" h="475107">
                  <a:moveTo>
                    <a:pt x="0" y="0"/>
                  </a:moveTo>
                  <a:lnTo>
                    <a:pt x="2456942" y="0"/>
                  </a:lnTo>
                  <a:lnTo>
                    <a:pt x="2456942" y="475107"/>
                  </a:lnTo>
                  <a:lnTo>
                    <a:pt x="0" y="475107"/>
                  </a:lnTo>
                  <a:lnTo>
                    <a:pt x="0" y="0"/>
                  </a:lnTo>
                  <a:close/>
                </a:path>
              </a:pathLst>
            </a:custGeom>
            <a:blipFill>
              <a:blip r:embed="rId3"/>
              <a:stretch>
                <a:fillRect l="-438" r="-437" b="-8"/>
              </a:stretch>
            </a:blipFill>
          </p:spPr>
        </p:sp>
      </p:grpSp>
      <p:grpSp>
        <p:nvGrpSpPr>
          <p:cNvPr id="10" name="Group 10"/>
          <p:cNvGrpSpPr/>
          <p:nvPr/>
        </p:nvGrpSpPr>
        <p:grpSpPr>
          <a:xfrm>
            <a:off x="224348" y="331266"/>
            <a:ext cx="1842702" cy="356360"/>
            <a:chOff x="0" y="0"/>
            <a:chExt cx="2456936" cy="475147"/>
          </a:xfrm>
        </p:grpSpPr>
        <p:sp>
          <p:nvSpPr>
            <p:cNvPr id="11" name="Freeform 11"/>
            <p:cNvSpPr/>
            <p:nvPr/>
          </p:nvSpPr>
          <p:spPr>
            <a:xfrm>
              <a:off x="0" y="0"/>
              <a:ext cx="2456942" cy="475107"/>
            </a:xfrm>
            <a:custGeom>
              <a:avLst/>
              <a:gdLst/>
              <a:ahLst/>
              <a:cxnLst/>
              <a:rect l="l" t="t" r="r" b="b"/>
              <a:pathLst>
                <a:path w="2456942" h="475107">
                  <a:moveTo>
                    <a:pt x="0" y="0"/>
                  </a:moveTo>
                  <a:lnTo>
                    <a:pt x="2456942" y="0"/>
                  </a:lnTo>
                  <a:lnTo>
                    <a:pt x="2456942" y="475107"/>
                  </a:lnTo>
                  <a:lnTo>
                    <a:pt x="0" y="475107"/>
                  </a:lnTo>
                  <a:lnTo>
                    <a:pt x="0" y="0"/>
                  </a:lnTo>
                  <a:close/>
                </a:path>
              </a:pathLst>
            </a:custGeom>
            <a:blipFill>
              <a:blip r:embed="rId3"/>
              <a:stretch>
                <a:fillRect l="-438" r="-437" b="-8"/>
              </a:stretch>
            </a:blipFill>
          </p:spPr>
        </p:sp>
      </p:grpSp>
      <p:grpSp>
        <p:nvGrpSpPr>
          <p:cNvPr id="12" name="Group 12"/>
          <p:cNvGrpSpPr/>
          <p:nvPr/>
        </p:nvGrpSpPr>
        <p:grpSpPr>
          <a:xfrm>
            <a:off x="3268340" y="6271092"/>
            <a:ext cx="455574" cy="639984"/>
            <a:chOff x="0" y="0"/>
            <a:chExt cx="607432" cy="853312"/>
          </a:xfrm>
        </p:grpSpPr>
        <p:sp>
          <p:nvSpPr>
            <p:cNvPr id="13" name="Freeform 13"/>
            <p:cNvSpPr/>
            <p:nvPr/>
          </p:nvSpPr>
          <p:spPr>
            <a:xfrm>
              <a:off x="0" y="0"/>
              <a:ext cx="607441" cy="853313"/>
            </a:xfrm>
            <a:custGeom>
              <a:avLst/>
              <a:gdLst/>
              <a:ahLst/>
              <a:cxnLst/>
              <a:rect l="l" t="t" r="r" b="b"/>
              <a:pathLst>
                <a:path w="607441" h="853313">
                  <a:moveTo>
                    <a:pt x="0" y="0"/>
                  </a:moveTo>
                  <a:lnTo>
                    <a:pt x="607441" y="0"/>
                  </a:lnTo>
                  <a:lnTo>
                    <a:pt x="607441" y="853313"/>
                  </a:lnTo>
                  <a:lnTo>
                    <a:pt x="0" y="853313"/>
                  </a:lnTo>
                  <a:lnTo>
                    <a:pt x="0" y="0"/>
                  </a:lnTo>
                  <a:close/>
                </a:path>
              </a:pathLst>
            </a:custGeom>
            <a:blipFill>
              <a:blip r:embed="rId4"/>
              <a:stretch>
                <a:fillRect l="-320" r="-319"/>
              </a:stretch>
            </a:blipFill>
          </p:spPr>
        </p:sp>
      </p:grpSp>
      <p:grpSp>
        <p:nvGrpSpPr>
          <p:cNvPr id="14" name="Group 14"/>
          <p:cNvGrpSpPr/>
          <p:nvPr/>
        </p:nvGrpSpPr>
        <p:grpSpPr>
          <a:xfrm>
            <a:off x="3348002" y="2761708"/>
            <a:ext cx="296248" cy="639984"/>
            <a:chOff x="0" y="0"/>
            <a:chExt cx="394997" cy="853312"/>
          </a:xfrm>
        </p:grpSpPr>
        <p:sp>
          <p:nvSpPr>
            <p:cNvPr id="15" name="Freeform 15"/>
            <p:cNvSpPr/>
            <p:nvPr/>
          </p:nvSpPr>
          <p:spPr>
            <a:xfrm>
              <a:off x="0" y="0"/>
              <a:ext cx="394970" cy="853313"/>
            </a:xfrm>
            <a:custGeom>
              <a:avLst/>
              <a:gdLst/>
              <a:ahLst/>
              <a:cxnLst/>
              <a:rect l="l" t="t" r="r" b="b"/>
              <a:pathLst>
                <a:path w="394970" h="853313">
                  <a:moveTo>
                    <a:pt x="0" y="0"/>
                  </a:moveTo>
                  <a:lnTo>
                    <a:pt x="394970" y="0"/>
                  </a:lnTo>
                  <a:lnTo>
                    <a:pt x="394970" y="853313"/>
                  </a:lnTo>
                  <a:lnTo>
                    <a:pt x="0" y="853313"/>
                  </a:lnTo>
                  <a:lnTo>
                    <a:pt x="0" y="0"/>
                  </a:lnTo>
                  <a:close/>
                </a:path>
              </a:pathLst>
            </a:custGeom>
            <a:blipFill>
              <a:blip r:embed="rId5"/>
              <a:stretch>
                <a:fillRect t="-22" r="-6" b="-22"/>
              </a:stretch>
            </a:blipFill>
          </p:spPr>
        </p:sp>
      </p:grpSp>
      <p:sp>
        <p:nvSpPr>
          <p:cNvPr id="16" name="Freeform 16"/>
          <p:cNvSpPr/>
          <p:nvPr/>
        </p:nvSpPr>
        <p:spPr>
          <a:xfrm>
            <a:off x="12913007" y="8767662"/>
            <a:ext cx="5245893" cy="1580325"/>
          </a:xfrm>
          <a:custGeom>
            <a:avLst/>
            <a:gdLst/>
            <a:ahLst/>
            <a:cxnLst/>
            <a:rect l="l" t="t" r="r" b="b"/>
            <a:pathLst>
              <a:path w="5245893" h="1580325">
                <a:moveTo>
                  <a:pt x="0" y="0"/>
                </a:moveTo>
                <a:lnTo>
                  <a:pt x="5245893" y="0"/>
                </a:lnTo>
                <a:lnTo>
                  <a:pt x="5245893" y="1580326"/>
                </a:lnTo>
                <a:lnTo>
                  <a:pt x="0" y="1580326"/>
                </a:lnTo>
                <a:lnTo>
                  <a:pt x="0" y="0"/>
                </a:lnTo>
                <a:close/>
              </a:path>
            </a:pathLst>
          </a:custGeom>
          <a:blipFill>
            <a:blip r:embed="rId6">
              <a:alphaModFix amt="50000"/>
            </a:blip>
            <a:stretch>
              <a:fillRect/>
            </a:stretch>
          </a:blipFill>
        </p:spPr>
      </p:sp>
      <p:sp>
        <p:nvSpPr>
          <p:cNvPr id="4" name="Title 3">
            <a:extLst>
              <a:ext uri="{FF2B5EF4-FFF2-40B4-BE49-F238E27FC236}">
                <a16:creationId xmlns:a16="http://schemas.microsoft.com/office/drawing/2014/main" id="{74F51034-B0B1-0156-F271-AF0AB19A2BDD}"/>
              </a:ext>
            </a:extLst>
          </p:cNvPr>
          <p:cNvSpPr>
            <a:spLocks noGrp="1"/>
          </p:cNvSpPr>
          <p:nvPr>
            <p:ph type="title"/>
          </p:nvPr>
        </p:nvSpPr>
        <p:spPr>
          <a:xfrm>
            <a:off x="5029200" y="474644"/>
            <a:ext cx="8229600" cy="1143000"/>
          </a:xfrm>
        </p:spPr>
        <p:txBody>
          <a:bodyPr/>
          <a:lstStyle/>
          <a:p>
            <a:r>
              <a:rPr lang="en-IN" sz="4400" dirty="0">
                <a:latin typeface="Montserrat Bold" panose="020B0604020202020204" charset="0"/>
              </a:rPr>
              <a:t>Results</a:t>
            </a:r>
            <a:endParaRPr lang="en-IN" dirty="0"/>
          </a:p>
        </p:txBody>
      </p:sp>
      <p:sp>
        <p:nvSpPr>
          <p:cNvPr id="8" name="Rectangle 1">
            <a:extLst>
              <a:ext uri="{FF2B5EF4-FFF2-40B4-BE49-F238E27FC236}">
                <a16:creationId xmlns:a16="http://schemas.microsoft.com/office/drawing/2014/main" id="{FC5351FC-6CC9-501E-75DA-07F4917507D5}"/>
              </a:ext>
            </a:extLst>
          </p:cNvPr>
          <p:cNvSpPr>
            <a:spLocks noGrp="1" noChangeArrowheads="1"/>
          </p:cNvSpPr>
          <p:nvPr>
            <p:ph idx="1"/>
          </p:nvPr>
        </p:nvSpPr>
        <p:spPr bwMode="auto">
          <a:xfrm>
            <a:off x="1119188" y="1966098"/>
            <a:ext cx="16330612"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600" b="1" i="0" u="none" strike="noStrike" cap="none" normalizeH="0" baseline="0" dirty="0">
                <a:ln>
                  <a:noFill/>
                </a:ln>
                <a:solidFill>
                  <a:schemeClr val="tx1"/>
                </a:solidFill>
                <a:effectLst/>
                <a:latin typeface="Inter" panose="020B0604020202020204" charset="0"/>
                <a:ea typeface="Inter" panose="020B0604020202020204" charset="0"/>
              </a:rPr>
              <a:t>Metrics and Benchmarks: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6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Accuracy:</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The model achieved an accuracy of </a:t>
            </a: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91.35%</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on the test dataset.</a:t>
            </a:r>
            <a:endParaRPr lang="en-US" altLang="en-US" sz="2000" dirty="0">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Precision:</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The precision for each class (normal, glaucoma, diabetic retinopathy, cataract) was measured, showing high reliability.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Recall:</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High recall rates indicate the model's effectiveness in identifying true positive cases for each disease type.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F1 Score:</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Balanced F1 scores for all classes, demonstrating overall model performance.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600" b="1" i="0" u="none" strike="noStrike" cap="none" normalizeH="0" baseline="0" dirty="0">
                <a:ln>
                  <a:noFill/>
                </a:ln>
                <a:solidFill>
                  <a:schemeClr val="tx1"/>
                </a:solidFill>
                <a:effectLst/>
                <a:latin typeface="Inter" panose="020B0604020202020204" charset="0"/>
                <a:ea typeface="Inter" panose="020B0604020202020204" charset="0"/>
              </a:rPr>
              <a:t>Comparisons with Existing Solutions: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Manual Analysis:</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The AI model significantly reduces the time required for diagnosis compared to manual analysis by ophthalmologists.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Basic Diagnostic Tools:</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Outperforms traditional diagnostic tools in accuracy and speed.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19088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739088"/>
            <a:ext cx="18288000" cy="1547912"/>
            <a:chOff x="0" y="0"/>
            <a:chExt cx="24384000" cy="2063883"/>
          </a:xfrm>
        </p:grpSpPr>
        <p:sp>
          <p:nvSpPr>
            <p:cNvPr id="3" name="Freeform 3"/>
            <p:cNvSpPr/>
            <p:nvPr/>
          </p:nvSpPr>
          <p:spPr>
            <a:xfrm>
              <a:off x="0" y="0"/>
              <a:ext cx="24384000" cy="2063884"/>
            </a:xfrm>
            <a:custGeom>
              <a:avLst/>
              <a:gdLst/>
              <a:ahLst/>
              <a:cxnLst/>
              <a:rect l="l" t="t" r="r" b="b"/>
              <a:pathLst>
                <a:path w="24384000" h="2063884">
                  <a:moveTo>
                    <a:pt x="0" y="0"/>
                  </a:moveTo>
                  <a:lnTo>
                    <a:pt x="24384000" y="0"/>
                  </a:lnTo>
                  <a:lnTo>
                    <a:pt x="24384000" y="2063884"/>
                  </a:lnTo>
                  <a:lnTo>
                    <a:pt x="0" y="2063884"/>
                  </a:lnTo>
                  <a:close/>
                </a:path>
              </a:pathLst>
            </a:custGeom>
            <a:solidFill>
              <a:srgbClr val="2066B8"/>
            </a:solidFill>
          </p:spPr>
        </p:sp>
      </p:grpSp>
      <p:grpSp>
        <p:nvGrpSpPr>
          <p:cNvPr id="6" name="Group 6"/>
          <p:cNvGrpSpPr/>
          <p:nvPr/>
        </p:nvGrpSpPr>
        <p:grpSpPr>
          <a:xfrm>
            <a:off x="16220948" y="331266"/>
            <a:ext cx="1842702" cy="356360"/>
            <a:chOff x="0" y="0"/>
            <a:chExt cx="2456936" cy="475147"/>
          </a:xfrm>
        </p:grpSpPr>
        <p:sp>
          <p:nvSpPr>
            <p:cNvPr id="7" name="Freeform 7"/>
            <p:cNvSpPr/>
            <p:nvPr/>
          </p:nvSpPr>
          <p:spPr>
            <a:xfrm>
              <a:off x="0" y="0"/>
              <a:ext cx="2456942" cy="475107"/>
            </a:xfrm>
            <a:custGeom>
              <a:avLst/>
              <a:gdLst/>
              <a:ahLst/>
              <a:cxnLst/>
              <a:rect l="l" t="t" r="r" b="b"/>
              <a:pathLst>
                <a:path w="2456942" h="475107">
                  <a:moveTo>
                    <a:pt x="0" y="0"/>
                  </a:moveTo>
                  <a:lnTo>
                    <a:pt x="2456942" y="0"/>
                  </a:lnTo>
                  <a:lnTo>
                    <a:pt x="2456942" y="475107"/>
                  </a:lnTo>
                  <a:lnTo>
                    <a:pt x="0" y="475107"/>
                  </a:lnTo>
                  <a:lnTo>
                    <a:pt x="0" y="0"/>
                  </a:lnTo>
                  <a:close/>
                </a:path>
              </a:pathLst>
            </a:custGeom>
            <a:blipFill>
              <a:blip r:embed="rId3"/>
              <a:stretch>
                <a:fillRect l="-438" r="-437" b="-8"/>
              </a:stretch>
            </a:blipFill>
          </p:spPr>
        </p:sp>
      </p:grpSp>
      <p:grpSp>
        <p:nvGrpSpPr>
          <p:cNvPr id="10" name="Group 10"/>
          <p:cNvGrpSpPr/>
          <p:nvPr/>
        </p:nvGrpSpPr>
        <p:grpSpPr>
          <a:xfrm>
            <a:off x="224348" y="331266"/>
            <a:ext cx="1842702" cy="356360"/>
            <a:chOff x="0" y="0"/>
            <a:chExt cx="2456936" cy="475147"/>
          </a:xfrm>
        </p:grpSpPr>
        <p:sp>
          <p:nvSpPr>
            <p:cNvPr id="11" name="Freeform 11"/>
            <p:cNvSpPr/>
            <p:nvPr/>
          </p:nvSpPr>
          <p:spPr>
            <a:xfrm>
              <a:off x="0" y="0"/>
              <a:ext cx="2456942" cy="475107"/>
            </a:xfrm>
            <a:custGeom>
              <a:avLst/>
              <a:gdLst/>
              <a:ahLst/>
              <a:cxnLst/>
              <a:rect l="l" t="t" r="r" b="b"/>
              <a:pathLst>
                <a:path w="2456942" h="475107">
                  <a:moveTo>
                    <a:pt x="0" y="0"/>
                  </a:moveTo>
                  <a:lnTo>
                    <a:pt x="2456942" y="0"/>
                  </a:lnTo>
                  <a:lnTo>
                    <a:pt x="2456942" y="475107"/>
                  </a:lnTo>
                  <a:lnTo>
                    <a:pt x="0" y="475107"/>
                  </a:lnTo>
                  <a:lnTo>
                    <a:pt x="0" y="0"/>
                  </a:lnTo>
                  <a:close/>
                </a:path>
              </a:pathLst>
            </a:custGeom>
            <a:blipFill>
              <a:blip r:embed="rId3"/>
              <a:stretch>
                <a:fillRect l="-438" r="-437" b="-8"/>
              </a:stretch>
            </a:blipFill>
          </p:spPr>
        </p:sp>
      </p:grpSp>
      <p:grpSp>
        <p:nvGrpSpPr>
          <p:cNvPr id="12" name="Group 12"/>
          <p:cNvGrpSpPr/>
          <p:nvPr/>
        </p:nvGrpSpPr>
        <p:grpSpPr>
          <a:xfrm>
            <a:off x="3268340" y="6271092"/>
            <a:ext cx="455574" cy="639984"/>
            <a:chOff x="0" y="0"/>
            <a:chExt cx="607432" cy="853312"/>
          </a:xfrm>
        </p:grpSpPr>
        <p:sp>
          <p:nvSpPr>
            <p:cNvPr id="13" name="Freeform 13"/>
            <p:cNvSpPr/>
            <p:nvPr/>
          </p:nvSpPr>
          <p:spPr>
            <a:xfrm>
              <a:off x="0" y="0"/>
              <a:ext cx="607441" cy="853313"/>
            </a:xfrm>
            <a:custGeom>
              <a:avLst/>
              <a:gdLst/>
              <a:ahLst/>
              <a:cxnLst/>
              <a:rect l="l" t="t" r="r" b="b"/>
              <a:pathLst>
                <a:path w="607441" h="853313">
                  <a:moveTo>
                    <a:pt x="0" y="0"/>
                  </a:moveTo>
                  <a:lnTo>
                    <a:pt x="607441" y="0"/>
                  </a:lnTo>
                  <a:lnTo>
                    <a:pt x="607441" y="853313"/>
                  </a:lnTo>
                  <a:lnTo>
                    <a:pt x="0" y="853313"/>
                  </a:lnTo>
                  <a:lnTo>
                    <a:pt x="0" y="0"/>
                  </a:lnTo>
                  <a:close/>
                </a:path>
              </a:pathLst>
            </a:custGeom>
            <a:blipFill>
              <a:blip r:embed="rId4"/>
              <a:stretch>
                <a:fillRect l="-320" r="-319"/>
              </a:stretch>
            </a:blipFill>
          </p:spPr>
        </p:sp>
      </p:grpSp>
      <p:grpSp>
        <p:nvGrpSpPr>
          <p:cNvPr id="14" name="Group 14"/>
          <p:cNvGrpSpPr/>
          <p:nvPr/>
        </p:nvGrpSpPr>
        <p:grpSpPr>
          <a:xfrm>
            <a:off x="3348002" y="2761708"/>
            <a:ext cx="296248" cy="639984"/>
            <a:chOff x="0" y="0"/>
            <a:chExt cx="394997" cy="853312"/>
          </a:xfrm>
        </p:grpSpPr>
        <p:sp>
          <p:nvSpPr>
            <p:cNvPr id="15" name="Freeform 15"/>
            <p:cNvSpPr/>
            <p:nvPr/>
          </p:nvSpPr>
          <p:spPr>
            <a:xfrm>
              <a:off x="0" y="0"/>
              <a:ext cx="394970" cy="853313"/>
            </a:xfrm>
            <a:custGeom>
              <a:avLst/>
              <a:gdLst/>
              <a:ahLst/>
              <a:cxnLst/>
              <a:rect l="l" t="t" r="r" b="b"/>
              <a:pathLst>
                <a:path w="394970" h="853313">
                  <a:moveTo>
                    <a:pt x="0" y="0"/>
                  </a:moveTo>
                  <a:lnTo>
                    <a:pt x="394970" y="0"/>
                  </a:lnTo>
                  <a:lnTo>
                    <a:pt x="394970" y="853313"/>
                  </a:lnTo>
                  <a:lnTo>
                    <a:pt x="0" y="853313"/>
                  </a:lnTo>
                  <a:lnTo>
                    <a:pt x="0" y="0"/>
                  </a:lnTo>
                  <a:close/>
                </a:path>
              </a:pathLst>
            </a:custGeom>
            <a:blipFill>
              <a:blip r:embed="rId5"/>
              <a:stretch>
                <a:fillRect t="-22" r="-6" b="-22"/>
              </a:stretch>
            </a:blipFill>
          </p:spPr>
        </p:sp>
      </p:grpSp>
      <p:sp>
        <p:nvSpPr>
          <p:cNvPr id="16" name="Freeform 16"/>
          <p:cNvSpPr/>
          <p:nvPr/>
        </p:nvSpPr>
        <p:spPr>
          <a:xfrm>
            <a:off x="12913007" y="8767662"/>
            <a:ext cx="5245893" cy="1580325"/>
          </a:xfrm>
          <a:custGeom>
            <a:avLst/>
            <a:gdLst/>
            <a:ahLst/>
            <a:cxnLst/>
            <a:rect l="l" t="t" r="r" b="b"/>
            <a:pathLst>
              <a:path w="5245893" h="1580325">
                <a:moveTo>
                  <a:pt x="0" y="0"/>
                </a:moveTo>
                <a:lnTo>
                  <a:pt x="5245893" y="0"/>
                </a:lnTo>
                <a:lnTo>
                  <a:pt x="5245893" y="1580326"/>
                </a:lnTo>
                <a:lnTo>
                  <a:pt x="0" y="1580326"/>
                </a:lnTo>
                <a:lnTo>
                  <a:pt x="0" y="0"/>
                </a:lnTo>
                <a:close/>
              </a:path>
            </a:pathLst>
          </a:custGeom>
          <a:blipFill>
            <a:blip r:embed="rId6">
              <a:alphaModFix amt="50000"/>
            </a:blip>
            <a:stretch>
              <a:fillRect/>
            </a:stretch>
          </a:blipFill>
        </p:spPr>
      </p:sp>
      <p:sp>
        <p:nvSpPr>
          <p:cNvPr id="4" name="TextBox 3">
            <a:extLst>
              <a:ext uri="{FF2B5EF4-FFF2-40B4-BE49-F238E27FC236}">
                <a16:creationId xmlns:a16="http://schemas.microsoft.com/office/drawing/2014/main" id="{8223410A-A985-BBE7-6C44-20FD86D810D4}"/>
              </a:ext>
            </a:extLst>
          </p:cNvPr>
          <p:cNvSpPr txBox="1"/>
          <p:nvPr/>
        </p:nvSpPr>
        <p:spPr>
          <a:xfrm>
            <a:off x="4953000" y="334928"/>
            <a:ext cx="11430000" cy="523220"/>
          </a:xfrm>
          <a:prstGeom prst="rect">
            <a:avLst/>
          </a:prstGeom>
          <a:noFill/>
        </p:spPr>
        <p:txBody>
          <a:bodyPr wrap="square" rtlCol="0">
            <a:spAutoFit/>
          </a:bodyPr>
          <a:lstStyle/>
          <a:p>
            <a:r>
              <a:rPr lang="en-GB" sz="2800" b="1" dirty="0">
                <a:latin typeface="Inter" panose="020B0604020202020204" charset="0"/>
                <a:ea typeface="Inter" panose="020B0604020202020204" charset="0"/>
              </a:rPr>
              <a:t>Graphs, Charts, &amp; Visualizations of Results:</a:t>
            </a:r>
            <a:endParaRPr lang="en-IN" sz="2800" b="1" dirty="0">
              <a:latin typeface="Inter" panose="020B0604020202020204" charset="0"/>
              <a:ea typeface="Inter" panose="020B0604020202020204" charset="0"/>
            </a:endParaRPr>
          </a:p>
        </p:txBody>
      </p:sp>
      <p:pic>
        <p:nvPicPr>
          <p:cNvPr id="8" name="Picture 7">
            <a:extLst>
              <a:ext uri="{FF2B5EF4-FFF2-40B4-BE49-F238E27FC236}">
                <a16:creationId xmlns:a16="http://schemas.microsoft.com/office/drawing/2014/main" id="{863DC7DC-A4BF-ED06-759C-6791C21AD735}"/>
              </a:ext>
            </a:extLst>
          </p:cNvPr>
          <p:cNvPicPr>
            <a:picLocks noChangeAspect="1"/>
          </p:cNvPicPr>
          <p:nvPr/>
        </p:nvPicPr>
        <p:blipFill>
          <a:blip r:embed="rId7"/>
          <a:stretch>
            <a:fillRect/>
          </a:stretch>
        </p:blipFill>
        <p:spPr>
          <a:xfrm>
            <a:off x="990601" y="1790758"/>
            <a:ext cx="8153399" cy="6015719"/>
          </a:xfrm>
          <a:prstGeom prst="rect">
            <a:avLst/>
          </a:prstGeom>
        </p:spPr>
      </p:pic>
      <p:pic>
        <p:nvPicPr>
          <p:cNvPr id="18" name="Picture 17">
            <a:extLst>
              <a:ext uri="{FF2B5EF4-FFF2-40B4-BE49-F238E27FC236}">
                <a16:creationId xmlns:a16="http://schemas.microsoft.com/office/drawing/2014/main" id="{B58169E2-B154-C2BF-1137-44FCC1E7B058}"/>
              </a:ext>
            </a:extLst>
          </p:cNvPr>
          <p:cNvPicPr>
            <a:picLocks noChangeAspect="1"/>
          </p:cNvPicPr>
          <p:nvPr/>
        </p:nvPicPr>
        <p:blipFill>
          <a:blip r:embed="rId8"/>
          <a:stretch>
            <a:fillRect/>
          </a:stretch>
        </p:blipFill>
        <p:spPr>
          <a:xfrm>
            <a:off x="9727280" y="1696377"/>
            <a:ext cx="7573432" cy="5863377"/>
          </a:xfrm>
          <a:prstGeom prst="rect">
            <a:avLst/>
          </a:prstGeom>
        </p:spPr>
      </p:pic>
      <p:sp>
        <p:nvSpPr>
          <p:cNvPr id="19" name="TextBox 17">
            <a:extLst>
              <a:ext uri="{FF2B5EF4-FFF2-40B4-BE49-F238E27FC236}">
                <a16:creationId xmlns:a16="http://schemas.microsoft.com/office/drawing/2014/main" id="{94D5AB45-F5B1-22A5-2FF4-CB2E46F48D71}"/>
              </a:ext>
            </a:extLst>
          </p:cNvPr>
          <p:cNvSpPr txBox="1"/>
          <p:nvPr/>
        </p:nvSpPr>
        <p:spPr>
          <a:xfrm>
            <a:off x="2067055" y="7946380"/>
            <a:ext cx="5708626" cy="469167"/>
          </a:xfrm>
          <a:prstGeom prst="rect">
            <a:avLst/>
          </a:prstGeom>
        </p:spPr>
        <p:txBody>
          <a:bodyPr wrap="square" lIns="0" tIns="0" rIns="0" bIns="0" rtlCol="0" anchor="t">
            <a:spAutoFit/>
          </a:bodyPr>
          <a:lstStyle/>
          <a:p>
            <a:pPr algn="ctr">
              <a:lnSpc>
                <a:spcPts val="4030"/>
              </a:lnSpc>
              <a:spcBef>
                <a:spcPct val="0"/>
              </a:spcBef>
            </a:pPr>
            <a:r>
              <a:rPr lang="en-US" sz="2799" dirty="0">
                <a:solidFill>
                  <a:srgbClr val="000000"/>
                </a:solidFill>
                <a:latin typeface="Inter"/>
              </a:rPr>
              <a:t>Data Distribution Image Graph</a:t>
            </a:r>
          </a:p>
        </p:txBody>
      </p:sp>
      <p:sp>
        <p:nvSpPr>
          <p:cNvPr id="21" name="TextBox 17">
            <a:extLst>
              <a:ext uri="{FF2B5EF4-FFF2-40B4-BE49-F238E27FC236}">
                <a16:creationId xmlns:a16="http://schemas.microsoft.com/office/drawing/2014/main" id="{504D56CB-B438-DB3E-D570-7E7A6C6BCC0F}"/>
              </a:ext>
            </a:extLst>
          </p:cNvPr>
          <p:cNvSpPr txBox="1"/>
          <p:nvPr/>
        </p:nvSpPr>
        <p:spPr>
          <a:xfrm>
            <a:off x="10674374" y="7873567"/>
            <a:ext cx="5708626" cy="469167"/>
          </a:xfrm>
          <a:prstGeom prst="rect">
            <a:avLst/>
          </a:prstGeom>
        </p:spPr>
        <p:txBody>
          <a:bodyPr wrap="square" lIns="0" tIns="0" rIns="0" bIns="0" rtlCol="0" anchor="t">
            <a:spAutoFit/>
          </a:bodyPr>
          <a:lstStyle/>
          <a:p>
            <a:pPr algn="ctr">
              <a:lnSpc>
                <a:spcPts val="4030"/>
              </a:lnSpc>
              <a:spcBef>
                <a:spcPct val="0"/>
              </a:spcBef>
            </a:pPr>
            <a:r>
              <a:rPr lang="en-US" sz="2799" dirty="0">
                <a:solidFill>
                  <a:srgbClr val="000000"/>
                </a:solidFill>
                <a:latin typeface="Inter"/>
              </a:rPr>
              <a:t>Confusion Matrix</a:t>
            </a:r>
          </a:p>
        </p:txBody>
      </p:sp>
    </p:spTree>
    <p:extLst>
      <p:ext uri="{BB962C8B-B14F-4D97-AF65-F5344CB8AC3E}">
        <p14:creationId xmlns:p14="http://schemas.microsoft.com/office/powerpoint/2010/main" val="1648183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739088"/>
            <a:ext cx="18288000" cy="1547912"/>
            <a:chOff x="0" y="0"/>
            <a:chExt cx="24384000" cy="2063883"/>
          </a:xfrm>
        </p:grpSpPr>
        <p:sp>
          <p:nvSpPr>
            <p:cNvPr id="3" name="Freeform 3"/>
            <p:cNvSpPr/>
            <p:nvPr/>
          </p:nvSpPr>
          <p:spPr>
            <a:xfrm>
              <a:off x="0" y="0"/>
              <a:ext cx="24384000" cy="2063884"/>
            </a:xfrm>
            <a:custGeom>
              <a:avLst/>
              <a:gdLst/>
              <a:ahLst/>
              <a:cxnLst/>
              <a:rect l="l" t="t" r="r" b="b"/>
              <a:pathLst>
                <a:path w="24384000" h="2063884">
                  <a:moveTo>
                    <a:pt x="0" y="0"/>
                  </a:moveTo>
                  <a:lnTo>
                    <a:pt x="24384000" y="0"/>
                  </a:lnTo>
                  <a:lnTo>
                    <a:pt x="24384000" y="2063884"/>
                  </a:lnTo>
                  <a:lnTo>
                    <a:pt x="0" y="2063884"/>
                  </a:lnTo>
                  <a:close/>
                </a:path>
              </a:pathLst>
            </a:custGeom>
            <a:solidFill>
              <a:srgbClr val="2066B8"/>
            </a:solidFill>
          </p:spPr>
        </p:sp>
      </p:grpSp>
      <p:grpSp>
        <p:nvGrpSpPr>
          <p:cNvPr id="6" name="Group 6"/>
          <p:cNvGrpSpPr/>
          <p:nvPr/>
        </p:nvGrpSpPr>
        <p:grpSpPr>
          <a:xfrm>
            <a:off x="16220948" y="331266"/>
            <a:ext cx="1842702" cy="356360"/>
            <a:chOff x="0" y="0"/>
            <a:chExt cx="2456936" cy="475147"/>
          </a:xfrm>
        </p:grpSpPr>
        <p:sp>
          <p:nvSpPr>
            <p:cNvPr id="7" name="Freeform 7"/>
            <p:cNvSpPr/>
            <p:nvPr/>
          </p:nvSpPr>
          <p:spPr>
            <a:xfrm>
              <a:off x="0" y="0"/>
              <a:ext cx="2456942" cy="475107"/>
            </a:xfrm>
            <a:custGeom>
              <a:avLst/>
              <a:gdLst/>
              <a:ahLst/>
              <a:cxnLst/>
              <a:rect l="l" t="t" r="r" b="b"/>
              <a:pathLst>
                <a:path w="2456942" h="475107">
                  <a:moveTo>
                    <a:pt x="0" y="0"/>
                  </a:moveTo>
                  <a:lnTo>
                    <a:pt x="2456942" y="0"/>
                  </a:lnTo>
                  <a:lnTo>
                    <a:pt x="2456942" y="475107"/>
                  </a:lnTo>
                  <a:lnTo>
                    <a:pt x="0" y="475107"/>
                  </a:lnTo>
                  <a:lnTo>
                    <a:pt x="0" y="0"/>
                  </a:lnTo>
                  <a:close/>
                </a:path>
              </a:pathLst>
            </a:custGeom>
            <a:blipFill>
              <a:blip r:embed="rId3"/>
              <a:stretch>
                <a:fillRect l="-438" r="-437" b="-8"/>
              </a:stretch>
            </a:blipFill>
          </p:spPr>
        </p:sp>
      </p:grpSp>
      <p:grpSp>
        <p:nvGrpSpPr>
          <p:cNvPr id="10" name="Group 10"/>
          <p:cNvGrpSpPr/>
          <p:nvPr/>
        </p:nvGrpSpPr>
        <p:grpSpPr>
          <a:xfrm>
            <a:off x="224348" y="331266"/>
            <a:ext cx="1842702" cy="356360"/>
            <a:chOff x="0" y="0"/>
            <a:chExt cx="2456936" cy="475147"/>
          </a:xfrm>
        </p:grpSpPr>
        <p:sp>
          <p:nvSpPr>
            <p:cNvPr id="11" name="Freeform 11"/>
            <p:cNvSpPr/>
            <p:nvPr/>
          </p:nvSpPr>
          <p:spPr>
            <a:xfrm>
              <a:off x="0" y="0"/>
              <a:ext cx="2456942" cy="475107"/>
            </a:xfrm>
            <a:custGeom>
              <a:avLst/>
              <a:gdLst/>
              <a:ahLst/>
              <a:cxnLst/>
              <a:rect l="l" t="t" r="r" b="b"/>
              <a:pathLst>
                <a:path w="2456942" h="475107">
                  <a:moveTo>
                    <a:pt x="0" y="0"/>
                  </a:moveTo>
                  <a:lnTo>
                    <a:pt x="2456942" y="0"/>
                  </a:lnTo>
                  <a:lnTo>
                    <a:pt x="2456942" y="475107"/>
                  </a:lnTo>
                  <a:lnTo>
                    <a:pt x="0" y="475107"/>
                  </a:lnTo>
                  <a:lnTo>
                    <a:pt x="0" y="0"/>
                  </a:lnTo>
                  <a:close/>
                </a:path>
              </a:pathLst>
            </a:custGeom>
            <a:blipFill>
              <a:blip r:embed="rId3"/>
              <a:stretch>
                <a:fillRect l="-438" r="-437" b="-8"/>
              </a:stretch>
            </a:blipFill>
          </p:spPr>
        </p:sp>
      </p:grpSp>
      <p:grpSp>
        <p:nvGrpSpPr>
          <p:cNvPr id="12" name="Group 12"/>
          <p:cNvGrpSpPr/>
          <p:nvPr/>
        </p:nvGrpSpPr>
        <p:grpSpPr>
          <a:xfrm>
            <a:off x="3268340" y="6271092"/>
            <a:ext cx="455574" cy="639984"/>
            <a:chOff x="0" y="0"/>
            <a:chExt cx="607432" cy="853312"/>
          </a:xfrm>
        </p:grpSpPr>
        <p:sp>
          <p:nvSpPr>
            <p:cNvPr id="13" name="Freeform 13"/>
            <p:cNvSpPr/>
            <p:nvPr/>
          </p:nvSpPr>
          <p:spPr>
            <a:xfrm>
              <a:off x="0" y="0"/>
              <a:ext cx="607441" cy="853313"/>
            </a:xfrm>
            <a:custGeom>
              <a:avLst/>
              <a:gdLst/>
              <a:ahLst/>
              <a:cxnLst/>
              <a:rect l="l" t="t" r="r" b="b"/>
              <a:pathLst>
                <a:path w="607441" h="853313">
                  <a:moveTo>
                    <a:pt x="0" y="0"/>
                  </a:moveTo>
                  <a:lnTo>
                    <a:pt x="607441" y="0"/>
                  </a:lnTo>
                  <a:lnTo>
                    <a:pt x="607441" y="853313"/>
                  </a:lnTo>
                  <a:lnTo>
                    <a:pt x="0" y="853313"/>
                  </a:lnTo>
                  <a:lnTo>
                    <a:pt x="0" y="0"/>
                  </a:lnTo>
                  <a:close/>
                </a:path>
              </a:pathLst>
            </a:custGeom>
            <a:blipFill>
              <a:blip r:embed="rId4"/>
              <a:stretch>
                <a:fillRect l="-320" r="-319"/>
              </a:stretch>
            </a:blipFill>
          </p:spPr>
        </p:sp>
      </p:grpSp>
      <p:grpSp>
        <p:nvGrpSpPr>
          <p:cNvPr id="14" name="Group 14"/>
          <p:cNvGrpSpPr/>
          <p:nvPr/>
        </p:nvGrpSpPr>
        <p:grpSpPr>
          <a:xfrm>
            <a:off x="3348002" y="2761708"/>
            <a:ext cx="296248" cy="639984"/>
            <a:chOff x="0" y="0"/>
            <a:chExt cx="394997" cy="853312"/>
          </a:xfrm>
        </p:grpSpPr>
        <p:sp>
          <p:nvSpPr>
            <p:cNvPr id="15" name="Freeform 15"/>
            <p:cNvSpPr/>
            <p:nvPr/>
          </p:nvSpPr>
          <p:spPr>
            <a:xfrm>
              <a:off x="0" y="0"/>
              <a:ext cx="394970" cy="853313"/>
            </a:xfrm>
            <a:custGeom>
              <a:avLst/>
              <a:gdLst/>
              <a:ahLst/>
              <a:cxnLst/>
              <a:rect l="l" t="t" r="r" b="b"/>
              <a:pathLst>
                <a:path w="394970" h="853313">
                  <a:moveTo>
                    <a:pt x="0" y="0"/>
                  </a:moveTo>
                  <a:lnTo>
                    <a:pt x="394970" y="0"/>
                  </a:lnTo>
                  <a:lnTo>
                    <a:pt x="394970" y="853313"/>
                  </a:lnTo>
                  <a:lnTo>
                    <a:pt x="0" y="853313"/>
                  </a:lnTo>
                  <a:lnTo>
                    <a:pt x="0" y="0"/>
                  </a:lnTo>
                  <a:close/>
                </a:path>
              </a:pathLst>
            </a:custGeom>
            <a:blipFill>
              <a:blip r:embed="rId5"/>
              <a:stretch>
                <a:fillRect t="-22" r="-6" b="-22"/>
              </a:stretch>
            </a:blipFill>
          </p:spPr>
        </p:sp>
      </p:grpSp>
      <p:sp>
        <p:nvSpPr>
          <p:cNvPr id="16" name="Freeform 16"/>
          <p:cNvSpPr/>
          <p:nvPr/>
        </p:nvSpPr>
        <p:spPr>
          <a:xfrm>
            <a:off x="12913007" y="8767662"/>
            <a:ext cx="5245893" cy="1580325"/>
          </a:xfrm>
          <a:custGeom>
            <a:avLst/>
            <a:gdLst/>
            <a:ahLst/>
            <a:cxnLst/>
            <a:rect l="l" t="t" r="r" b="b"/>
            <a:pathLst>
              <a:path w="5245893" h="1580325">
                <a:moveTo>
                  <a:pt x="0" y="0"/>
                </a:moveTo>
                <a:lnTo>
                  <a:pt x="5245893" y="0"/>
                </a:lnTo>
                <a:lnTo>
                  <a:pt x="5245893" y="1580326"/>
                </a:lnTo>
                <a:lnTo>
                  <a:pt x="0" y="1580326"/>
                </a:lnTo>
                <a:lnTo>
                  <a:pt x="0" y="0"/>
                </a:lnTo>
                <a:close/>
              </a:path>
            </a:pathLst>
          </a:custGeom>
          <a:blipFill>
            <a:blip r:embed="rId6">
              <a:alphaModFix amt="50000"/>
            </a:blip>
            <a:stretch>
              <a:fillRect/>
            </a:stretch>
          </a:blipFill>
        </p:spPr>
      </p:sp>
      <p:pic>
        <p:nvPicPr>
          <p:cNvPr id="5" name="Picture 4">
            <a:extLst>
              <a:ext uri="{FF2B5EF4-FFF2-40B4-BE49-F238E27FC236}">
                <a16:creationId xmlns:a16="http://schemas.microsoft.com/office/drawing/2014/main" id="{FA367A55-B122-8803-199F-0313BAEED054}"/>
              </a:ext>
            </a:extLst>
          </p:cNvPr>
          <p:cNvPicPr>
            <a:picLocks noChangeAspect="1"/>
          </p:cNvPicPr>
          <p:nvPr/>
        </p:nvPicPr>
        <p:blipFill>
          <a:blip r:embed="rId7"/>
          <a:stretch>
            <a:fillRect/>
          </a:stretch>
        </p:blipFill>
        <p:spPr>
          <a:xfrm>
            <a:off x="3313" y="1363993"/>
            <a:ext cx="9040487" cy="7287642"/>
          </a:xfrm>
          <a:prstGeom prst="rect">
            <a:avLst/>
          </a:prstGeom>
        </p:spPr>
      </p:pic>
      <p:pic>
        <p:nvPicPr>
          <p:cNvPr id="9" name="Picture 8">
            <a:extLst>
              <a:ext uri="{FF2B5EF4-FFF2-40B4-BE49-F238E27FC236}">
                <a16:creationId xmlns:a16="http://schemas.microsoft.com/office/drawing/2014/main" id="{10C45125-EFD1-682A-0A80-9B9B87E768C6}"/>
              </a:ext>
            </a:extLst>
          </p:cNvPr>
          <p:cNvPicPr>
            <a:picLocks noChangeAspect="1"/>
          </p:cNvPicPr>
          <p:nvPr/>
        </p:nvPicPr>
        <p:blipFill>
          <a:blip r:embed="rId8"/>
          <a:stretch>
            <a:fillRect/>
          </a:stretch>
        </p:blipFill>
        <p:spPr>
          <a:xfrm>
            <a:off x="9003292" y="1333500"/>
            <a:ext cx="9040485" cy="7287642"/>
          </a:xfrm>
          <a:prstGeom prst="rect">
            <a:avLst/>
          </a:prstGeom>
        </p:spPr>
      </p:pic>
    </p:spTree>
    <p:extLst>
      <p:ext uri="{BB962C8B-B14F-4D97-AF65-F5344CB8AC3E}">
        <p14:creationId xmlns:p14="http://schemas.microsoft.com/office/powerpoint/2010/main" val="175124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739088"/>
            <a:ext cx="18288000" cy="1547912"/>
            <a:chOff x="0" y="0"/>
            <a:chExt cx="24384000" cy="2063883"/>
          </a:xfrm>
        </p:grpSpPr>
        <p:sp>
          <p:nvSpPr>
            <p:cNvPr id="3" name="Freeform 3"/>
            <p:cNvSpPr/>
            <p:nvPr/>
          </p:nvSpPr>
          <p:spPr>
            <a:xfrm>
              <a:off x="0" y="0"/>
              <a:ext cx="24384000" cy="2063884"/>
            </a:xfrm>
            <a:custGeom>
              <a:avLst/>
              <a:gdLst/>
              <a:ahLst/>
              <a:cxnLst/>
              <a:rect l="l" t="t" r="r" b="b"/>
              <a:pathLst>
                <a:path w="24384000" h="2063884">
                  <a:moveTo>
                    <a:pt x="0" y="0"/>
                  </a:moveTo>
                  <a:lnTo>
                    <a:pt x="24384000" y="0"/>
                  </a:lnTo>
                  <a:lnTo>
                    <a:pt x="24384000" y="2063884"/>
                  </a:lnTo>
                  <a:lnTo>
                    <a:pt x="0" y="2063884"/>
                  </a:lnTo>
                  <a:close/>
                </a:path>
              </a:pathLst>
            </a:custGeom>
            <a:solidFill>
              <a:srgbClr val="2066B8"/>
            </a:solidFill>
          </p:spPr>
        </p:sp>
      </p:grpSp>
      <p:grpSp>
        <p:nvGrpSpPr>
          <p:cNvPr id="6" name="Group 6"/>
          <p:cNvGrpSpPr/>
          <p:nvPr/>
        </p:nvGrpSpPr>
        <p:grpSpPr>
          <a:xfrm>
            <a:off x="16220948" y="331266"/>
            <a:ext cx="1842702" cy="356360"/>
            <a:chOff x="0" y="0"/>
            <a:chExt cx="2456936" cy="475147"/>
          </a:xfrm>
        </p:grpSpPr>
        <p:sp>
          <p:nvSpPr>
            <p:cNvPr id="7" name="Freeform 7"/>
            <p:cNvSpPr/>
            <p:nvPr/>
          </p:nvSpPr>
          <p:spPr>
            <a:xfrm>
              <a:off x="0" y="0"/>
              <a:ext cx="2456942" cy="475107"/>
            </a:xfrm>
            <a:custGeom>
              <a:avLst/>
              <a:gdLst/>
              <a:ahLst/>
              <a:cxnLst/>
              <a:rect l="l" t="t" r="r" b="b"/>
              <a:pathLst>
                <a:path w="2456942" h="475107">
                  <a:moveTo>
                    <a:pt x="0" y="0"/>
                  </a:moveTo>
                  <a:lnTo>
                    <a:pt x="2456942" y="0"/>
                  </a:lnTo>
                  <a:lnTo>
                    <a:pt x="2456942" y="475107"/>
                  </a:lnTo>
                  <a:lnTo>
                    <a:pt x="0" y="475107"/>
                  </a:lnTo>
                  <a:lnTo>
                    <a:pt x="0" y="0"/>
                  </a:lnTo>
                  <a:close/>
                </a:path>
              </a:pathLst>
            </a:custGeom>
            <a:blipFill>
              <a:blip r:embed="rId3"/>
              <a:stretch>
                <a:fillRect l="-438" r="-437" b="-8"/>
              </a:stretch>
            </a:blipFill>
          </p:spPr>
        </p:sp>
      </p:grpSp>
      <p:grpSp>
        <p:nvGrpSpPr>
          <p:cNvPr id="10" name="Group 10"/>
          <p:cNvGrpSpPr/>
          <p:nvPr/>
        </p:nvGrpSpPr>
        <p:grpSpPr>
          <a:xfrm>
            <a:off x="224348" y="331266"/>
            <a:ext cx="1842702" cy="356360"/>
            <a:chOff x="0" y="0"/>
            <a:chExt cx="2456936" cy="475147"/>
          </a:xfrm>
        </p:grpSpPr>
        <p:sp>
          <p:nvSpPr>
            <p:cNvPr id="11" name="Freeform 11"/>
            <p:cNvSpPr/>
            <p:nvPr/>
          </p:nvSpPr>
          <p:spPr>
            <a:xfrm>
              <a:off x="0" y="0"/>
              <a:ext cx="2456942" cy="475107"/>
            </a:xfrm>
            <a:custGeom>
              <a:avLst/>
              <a:gdLst/>
              <a:ahLst/>
              <a:cxnLst/>
              <a:rect l="l" t="t" r="r" b="b"/>
              <a:pathLst>
                <a:path w="2456942" h="475107">
                  <a:moveTo>
                    <a:pt x="0" y="0"/>
                  </a:moveTo>
                  <a:lnTo>
                    <a:pt x="2456942" y="0"/>
                  </a:lnTo>
                  <a:lnTo>
                    <a:pt x="2456942" y="475107"/>
                  </a:lnTo>
                  <a:lnTo>
                    <a:pt x="0" y="475107"/>
                  </a:lnTo>
                  <a:lnTo>
                    <a:pt x="0" y="0"/>
                  </a:lnTo>
                  <a:close/>
                </a:path>
              </a:pathLst>
            </a:custGeom>
            <a:blipFill>
              <a:blip r:embed="rId3"/>
              <a:stretch>
                <a:fillRect l="-438" r="-437" b="-8"/>
              </a:stretch>
            </a:blipFill>
          </p:spPr>
        </p:sp>
      </p:grpSp>
      <p:grpSp>
        <p:nvGrpSpPr>
          <p:cNvPr id="12" name="Group 12"/>
          <p:cNvGrpSpPr/>
          <p:nvPr/>
        </p:nvGrpSpPr>
        <p:grpSpPr>
          <a:xfrm>
            <a:off x="3268340" y="6271092"/>
            <a:ext cx="455574" cy="639984"/>
            <a:chOff x="0" y="0"/>
            <a:chExt cx="607432" cy="853312"/>
          </a:xfrm>
        </p:grpSpPr>
        <p:sp>
          <p:nvSpPr>
            <p:cNvPr id="13" name="Freeform 13"/>
            <p:cNvSpPr/>
            <p:nvPr/>
          </p:nvSpPr>
          <p:spPr>
            <a:xfrm>
              <a:off x="0" y="0"/>
              <a:ext cx="607441" cy="853313"/>
            </a:xfrm>
            <a:custGeom>
              <a:avLst/>
              <a:gdLst/>
              <a:ahLst/>
              <a:cxnLst/>
              <a:rect l="l" t="t" r="r" b="b"/>
              <a:pathLst>
                <a:path w="607441" h="853313">
                  <a:moveTo>
                    <a:pt x="0" y="0"/>
                  </a:moveTo>
                  <a:lnTo>
                    <a:pt x="607441" y="0"/>
                  </a:lnTo>
                  <a:lnTo>
                    <a:pt x="607441" y="853313"/>
                  </a:lnTo>
                  <a:lnTo>
                    <a:pt x="0" y="853313"/>
                  </a:lnTo>
                  <a:lnTo>
                    <a:pt x="0" y="0"/>
                  </a:lnTo>
                  <a:close/>
                </a:path>
              </a:pathLst>
            </a:custGeom>
            <a:blipFill>
              <a:blip r:embed="rId4"/>
              <a:stretch>
                <a:fillRect l="-320" r="-319"/>
              </a:stretch>
            </a:blipFill>
          </p:spPr>
        </p:sp>
      </p:grpSp>
      <p:grpSp>
        <p:nvGrpSpPr>
          <p:cNvPr id="14" name="Group 14"/>
          <p:cNvGrpSpPr/>
          <p:nvPr/>
        </p:nvGrpSpPr>
        <p:grpSpPr>
          <a:xfrm>
            <a:off x="3348002" y="2761708"/>
            <a:ext cx="296248" cy="639984"/>
            <a:chOff x="0" y="0"/>
            <a:chExt cx="394997" cy="853312"/>
          </a:xfrm>
        </p:grpSpPr>
        <p:sp>
          <p:nvSpPr>
            <p:cNvPr id="15" name="Freeform 15"/>
            <p:cNvSpPr/>
            <p:nvPr/>
          </p:nvSpPr>
          <p:spPr>
            <a:xfrm>
              <a:off x="0" y="0"/>
              <a:ext cx="394970" cy="853313"/>
            </a:xfrm>
            <a:custGeom>
              <a:avLst/>
              <a:gdLst/>
              <a:ahLst/>
              <a:cxnLst/>
              <a:rect l="l" t="t" r="r" b="b"/>
              <a:pathLst>
                <a:path w="394970" h="853313">
                  <a:moveTo>
                    <a:pt x="0" y="0"/>
                  </a:moveTo>
                  <a:lnTo>
                    <a:pt x="394970" y="0"/>
                  </a:lnTo>
                  <a:lnTo>
                    <a:pt x="394970" y="853313"/>
                  </a:lnTo>
                  <a:lnTo>
                    <a:pt x="0" y="853313"/>
                  </a:lnTo>
                  <a:lnTo>
                    <a:pt x="0" y="0"/>
                  </a:lnTo>
                  <a:close/>
                </a:path>
              </a:pathLst>
            </a:custGeom>
            <a:blipFill>
              <a:blip r:embed="rId5"/>
              <a:stretch>
                <a:fillRect t="-22" r="-6" b="-22"/>
              </a:stretch>
            </a:blipFill>
          </p:spPr>
        </p:sp>
      </p:grpSp>
      <p:sp>
        <p:nvSpPr>
          <p:cNvPr id="16" name="Freeform 16"/>
          <p:cNvSpPr/>
          <p:nvPr/>
        </p:nvSpPr>
        <p:spPr>
          <a:xfrm>
            <a:off x="12913007" y="8767662"/>
            <a:ext cx="5245893" cy="1580325"/>
          </a:xfrm>
          <a:custGeom>
            <a:avLst/>
            <a:gdLst/>
            <a:ahLst/>
            <a:cxnLst/>
            <a:rect l="l" t="t" r="r" b="b"/>
            <a:pathLst>
              <a:path w="5245893" h="1580325">
                <a:moveTo>
                  <a:pt x="0" y="0"/>
                </a:moveTo>
                <a:lnTo>
                  <a:pt x="5245893" y="0"/>
                </a:lnTo>
                <a:lnTo>
                  <a:pt x="5245893" y="1580326"/>
                </a:lnTo>
                <a:lnTo>
                  <a:pt x="0" y="1580326"/>
                </a:lnTo>
                <a:lnTo>
                  <a:pt x="0" y="0"/>
                </a:lnTo>
                <a:close/>
              </a:path>
            </a:pathLst>
          </a:custGeom>
          <a:blipFill>
            <a:blip r:embed="rId6">
              <a:alphaModFix amt="50000"/>
            </a:blip>
            <a:stretch>
              <a:fillRect/>
            </a:stretch>
          </a:blipFill>
        </p:spPr>
      </p:sp>
      <p:pic>
        <p:nvPicPr>
          <p:cNvPr id="5" name="Picture 4">
            <a:extLst>
              <a:ext uri="{FF2B5EF4-FFF2-40B4-BE49-F238E27FC236}">
                <a16:creationId xmlns:a16="http://schemas.microsoft.com/office/drawing/2014/main" id="{1CD38B33-E1E4-47C8-95B9-8B5720AF254D}"/>
              </a:ext>
            </a:extLst>
          </p:cNvPr>
          <p:cNvPicPr>
            <a:picLocks noChangeAspect="1"/>
          </p:cNvPicPr>
          <p:nvPr/>
        </p:nvPicPr>
        <p:blipFill>
          <a:blip r:embed="rId7"/>
          <a:stretch>
            <a:fillRect/>
          </a:stretch>
        </p:blipFill>
        <p:spPr>
          <a:xfrm>
            <a:off x="3886200" y="2171700"/>
            <a:ext cx="9982200" cy="5257800"/>
          </a:xfrm>
          <a:prstGeom prst="rect">
            <a:avLst/>
          </a:prstGeom>
          <a:ln w="88900" cap="sq" cmpd="thickThin">
            <a:solidFill>
              <a:srgbClr val="000000"/>
            </a:solidFill>
            <a:prstDash val="solid"/>
            <a:miter lim="800000"/>
          </a:ln>
          <a:effectLst>
            <a:innerShdw blurRad="76200">
              <a:srgbClr val="000000"/>
            </a:innerShdw>
          </a:effectLst>
        </p:spPr>
      </p:pic>
      <p:sp>
        <p:nvSpPr>
          <p:cNvPr id="17" name="TextBox 17">
            <a:extLst>
              <a:ext uri="{FF2B5EF4-FFF2-40B4-BE49-F238E27FC236}">
                <a16:creationId xmlns:a16="http://schemas.microsoft.com/office/drawing/2014/main" id="{20724C0C-FBDA-CACF-B446-6B1315E8167C}"/>
              </a:ext>
            </a:extLst>
          </p:cNvPr>
          <p:cNvSpPr txBox="1"/>
          <p:nvPr/>
        </p:nvSpPr>
        <p:spPr>
          <a:xfrm>
            <a:off x="5715000" y="666061"/>
            <a:ext cx="5708626" cy="469167"/>
          </a:xfrm>
          <a:prstGeom prst="rect">
            <a:avLst/>
          </a:prstGeom>
        </p:spPr>
        <p:txBody>
          <a:bodyPr wrap="square" lIns="0" tIns="0" rIns="0" bIns="0" rtlCol="0" anchor="t">
            <a:spAutoFit/>
          </a:bodyPr>
          <a:lstStyle/>
          <a:p>
            <a:pPr algn="ctr">
              <a:lnSpc>
                <a:spcPts val="4030"/>
              </a:lnSpc>
              <a:spcBef>
                <a:spcPct val="0"/>
              </a:spcBef>
            </a:pPr>
            <a:r>
              <a:rPr lang="en-US" sz="2799" dirty="0">
                <a:solidFill>
                  <a:srgbClr val="000000"/>
                </a:solidFill>
                <a:latin typeface="Inter"/>
              </a:rPr>
              <a:t>Classification Report</a:t>
            </a:r>
          </a:p>
        </p:txBody>
      </p:sp>
    </p:spTree>
    <p:extLst>
      <p:ext uri="{BB962C8B-B14F-4D97-AF65-F5344CB8AC3E}">
        <p14:creationId xmlns:p14="http://schemas.microsoft.com/office/powerpoint/2010/main" val="301563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739088"/>
            <a:ext cx="18288000" cy="1547912"/>
            <a:chOff x="0" y="0"/>
            <a:chExt cx="24384000" cy="2063883"/>
          </a:xfrm>
        </p:grpSpPr>
        <p:sp>
          <p:nvSpPr>
            <p:cNvPr id="3" name="Freeform 3"/>
            <p:cNvSpPr/>
            <p:nvPr/>
          </p:nvSpPr>
          <p:spPr>
            <a:xfrm>
              <a:off x="0" y="0"/>
              <a:ext cx="24384000" cy="2063884"/>
            </a:xfrm>
            <a:custGeom>
              <a:avLst/>
              <a:gdLst/>
              <a:ahLst/>
              <a:cxnLst/>
              <a:rect l="l" t="t" r="r" b="b"/>
              <a:pathLst>
                <a:path w="24384000" h="2063884">
                  <a:moveTo>
                    <a:pt x="0" y="0"/>
                  </a:moveTo>
                  <a:lnTo>
                    <a:pt x="24384000" y="0"/>
                  </a:lnTo>
                  <a:lnTo>
                    <a:pt x="24384000" y="2063884"/>
                  </a:lnTo>
                  <a:lnTo>
                    <a:pt x="0" y="2063884"/>
                  </a:lnTo>
                  <a:close/>
                </a:path>
              </a:pathLst>
            </a:custGeom>
            <a:solidFill>
              <a:srgbClr val="2066B8"/>
            </a:solidFill>
          </p:spPr>
        </p:sp>
      </p:grpSp>
      <p:grpSp>
        <p:nvGrpSpPr>
          <p:cNvPr id="6" name="Group 6"/>
          <p:cNvGrpSpPr/>
          <p:nvPr/>
        </p:nvGrpSpPr>
        <p:grpSpPr>
          <a:xfrm>
            <a:off x="16220948" y="331266"/>
            <a:ext cx="1842702" cy="356360"/>
            <a:chOff x="0" y="0"/>
            <a:chExt cx="2456936" cy="475147"/>
          </a:xfrm>
        </p:grpSpPr>
        <p:sp>
          <p:nvSpPr>
            <p:cNvPr id="7" name="Freeform 7"/>
            <p:cNvSpPr/>
            <p:nvPr/>
          </p:nvSpPr>
          <p:spPr>
            <a:xfrm>
              <a:off x="0" y="0"/>
              <a:ext cx="2456942" cy="475107"/>
            </a:xfrm>
            <a:custGeom>
              <a:avLst/>
              <a:gdLst/>
              <a:ahLst/>
              <a:cxnLst/>
              <a:rect l="l" t="t" r="r" b="b"/>
              <a:pathLst>
                <a:path w="2456942" h="475107">
                  <a:moveTo>
                    <a:pt x="0" y="0"/>
                  </a:moveTo>
                  <a:lnTo>
                    <a:pt x="2456942" y="0"/>
                  </a:lnTo>
                  <a:lnTo>
                    <a:pt x="2456942" y="475107"/>
                  </a:lnTo>
                  <a:lnTo>
                    <a:pt x="0" y="475107"/>
                  </a:lnTo>
                  <a:lnTo>
                    <a:pt x="0" y="0"/>
                  </a:lnTo>
                  <a:close/>
                </a:path>
              </a:pathLst>
            </a:custGeom>
            <a:blipFill>
              <a:blip r:embed="rId3"/>
              <a:stretch>
                <a:fillRect l="-438" r="-437" b="-8"/>
              </a:stretch>
            </a:blipFill>
          </p:spPr>
        </p:sp>
      </p:grpSp>
      <p:grpSp>
        <p:nvGrpSpPr>
          <p:cNvPr id="10" name="Group 10"/>
          <p:cNvGrpSpPr/>
          <p:nvPr/>
        </p:nvGrpSpPr>
        <p:grpSpPr>
          <a:xfrm>
            <a:off x="224348" y="331266"/>
            <a:ext cx="1842702" cy="356360"/>
            <a:chOff x="0" y="0"/>
            <a:chExt cx="2456936" cy="475147"/>
          </a:xfrm>
        </p:grpSpPr>
        <p:sp>
          <p:nvSpPr>
            <p:cNvPr id="11" name="Freeform 11"/>
            <p:cNvSpPr/>
            <p:nvPr/>
          </p:nvSpPr>
          <p:spPr>
            <a:xfrm>
              <a:off x="0" y="0"/>
              <a:ext cx="2456942" cy="475107"/>
            </a:xfrm>
            <a:custGeom>
              <a:avLst/>
              <a:gdLst/>
              <a:ahLst/>
              <a:cxnLst/>
              <a:rect l="l" t="t" r="r" b="b"/>
              <a:pathLst>
                <a:path w="2456942" h="475107">
                  <a:moveTo>
                    <a:pt x="0" y="0"/>
                  </a:moveTo>
                  <a:lnTo>
                    <a:pt x="2456942" y="0"/>
                  </a:lnTo>
                  <a:lnTo>
                    <a:pt x="2456942" y="475107"/>
                  </a:lnTo>
                  <a:lnTo>
                    <a:pt x="0" y="475107"/>
                  </a:lnTo>
                  <a:lnTo>
                    <a:pt x="0" y="0"/>
                  </a:lnTo>
                  <a:close/>
                </a:path>
              </a:pathLst>
            </a:custGeom>
            <a:blipFill>
              <a:blip r:embed="rId3"/>
              <a:stretch>
                <a:fillRect l="-438" r="-437" b="-8"/>
              </a:stretch>
            </a:blipFill>
          </p:spPr>
        </p:sp>
      </p:grpSp>
      <p:grpSp>
        <p:nvGrpSpPr>
          <p:cNvPr id="12" name="Group 12"/>
          <p:cNvGrpSpPr/>
          <p:nvPr/>
        </p:nvGrpSpPr>
        <p:grpSpPr>
          <a:xfrm>
            <a:off x="3268340" y="6271092"/>
            <a:ext cx="455574" cy="639984"/>
            <a:chOff x="0" y="0"/>
            <a:chExt cx="607432" cy="853312"/>
          </a:xfrm>
        </p:grpSpPr>
        <p:sp>
          <p:nvSpPr>
            <p:cNvPr id="13" name="Freeform 13"/>
            <p:cNvSpPr/>
            <p:nvPr/>
          </p:nvSpPr>
          <p:spPr>
            <a:xfrm>
              <a:off x="0" y="0"/>
              <a:ext cx="607441" cy="853313"/>
            </a:xfrm>
            <a:custGeom>
              <a:avLst/>
              <a:gdLst/>
              <a:ahLst/>
              <a:cxnLst/>
              <a:rect l="l" t="t" r="r" b="b"/>
              <a:pathLst>
                <a:path w="607441" h="853313">
                  <a:moveTo>
                    <a:pt x="0" y="0"/>
                  </a:moveTo>
                  <a:lnTo>
                    <a:pt x="607441" y="0"/>
                  </a:lnTo>
                  <a:lnTo>
                    <a:pt x="607441" y="853313"/>
                  </a:lnTo>
                  <a:lnTo>
                    <a:pt x="0" y="853313"/>
                  </a:lnTo>
                  <a:lnTo>
                    <a:pt x="0" y="0"/>
                  </a:lnTo>
                  <a:close/>
                </a:path>
              </a:pathLst>
            </a:custGeom>
            <a:blipFill>
              <a:blip r:embed="rId4"/>
              <a:stretch>
                <a:fillRect l="-320" r="-319"/>
              </a:stretch>
            </a:blipFill>
          </p:spPr>
        </p:sp>
      </p:grpSp>
      <p:grpSp>
        <p:nvGrpSpPr>
          <p:cNvPr id="14" name="Group 14"/>
          <p:cNvGrpSpPr/>
          <p:nvPr/>
        </p:nvGrpSpPr>
        <p:grpSpPr>
          <a:xfrm>
            <a:off x="3348002" y="2761708"/>
            <a:ext cx="296248" cy="639984"/>
            <a:chOff x="0" y="0"/>
            <a:chExt cx="394997" cy="853312"/>
          </a:xfrm>
        </p:grpSpPr>
        <p:sp>
          <p:nvSpPr>
            <p:cNvPr id="15" name="Freeform 15"/>
            <p:cNvSpPr/>
            <p:nvPr/>
          </p:nvSpPr>
          <p:spPr>
            <a:xfrm>
              <a:off x="0" y="0"/>
              <a:ext cx="394970" cy="853313"/>
            </a:xfrm>
            <a:custGeom>
              <a:avLst/>
              <a:gdLst/>
              <a:ahLst/>
              <a:cxnLst/>
              <a:rect l="l" t="t" r="r" b="b"/>
              <a:pathLst>
                <a:path w="394970" h="853313">
                  <a:moveTo>
                    <a:pt x="0" y="0"/>
                  </a:moveTo>
                  <a:lnTo>
                    <a:pt x="394970" y="0"/>
                  </a:lnTo>
                  <a:lnTo>
                    <a:pt x="394970" y="853313"/>
                  </a:lnTo>
                  <a:lnTo>
                    <a:pt x="0" y="853313"/>
                  </a:lnTo>
                  <a:lnTo>
                    <a:pt x="0" y="0"/>
                  </a:lnTo>
                  <a:close/>
                </a:path>
              </a:pathLst>
            </a:custGeom>
            <a:blipFill>
              <a:blip r:embed="rId5"/>
              <a:stretch>
                <a:fillRect t="-22" r="-6" b="-22"/>
              </a:stretch>
            </a:blipFill>
          </p:spPr>
        </p:sp>
      </p:grpSp>
      <p:sp>
        <p:nvSpPr>
          <p:cNvPr id="16" name="Freeform 16"/>
          <p:cNvSpPr/>
          <p:nvPr/>
        </p:nvSpPr>
        <p:spPr>
          <a:xfrm>
            <a:off x="12913007" y="8767662"/>
            <a:ext cx="5245893" cy="1580325"/>
          </a:xfrm>
          <a:custGeom>
            <a:avLst/>
            <a:gdLst/>
            <a:ahLst/>
            <a:cxnLst/>
            <a:rect l="l" t="t" r="r" b="b"/>
            <a:pathLst>
              <a:path w="5245893" h="1580325">
                <a:moveTo>
                  <a:pt x="0" y="0"/>
                </a:moveTo>
                <a:lnTo>
                  <a:pt x="5245893" y="0"/>
                </a:lnTo>
                <a:lnTo>
                  <a:pt x="5245893" y="1580326"/>
                </a:lnTo>
                <a:lnTo>
                  <a:pt x="0" y="1580326"/>
                </a:lnTo>
                <a:lnTo>
                  <a:pt x="0" y="0"/>
                </a:lnTo>
                <a:close/>
              </a:path>
            </a:pathLst>
          </a:custGeom>
          <a:blipFill>
            <a:blip r:embed="rId6">
              <a:alphaModFix amt="50000"/>
            </a:blip>
            <a:stretch>
              <a:fillRect/>
            </a:stretch>
          </a:blipFill>
        </p:spPr>
      </p:sp>
      <p:sp>
        <p:nvSpPr>
          <p:cNvPr id="4" name="Title 3">
            <a:extLst>
              <a:ext uri="{FF2B5EF4-FFF2-40B4-BE49-F238E27FC236}">
                <a16:creationId xmlns:a16="http://schemas.microsoft.com/office/drawing/2014/main" id="{74F51034-B0B1-0156-F271-AF0AB19A2BDD}"/>
              </a:ext>
            </a:extLst>
          </p:cNvPr>
          <p:cNvSpPr>
            <a:spLocks noGrp="1"/>
          </p:cNvSpPr>
          <p:nvPr>
            <p:ph type="title"/>
          </p:nvPr>
        </p:nvSpPr>
        <p:spPr>
          <a:xfrm>
            <a:off x="5015949" y="-36897"/>
            <a:ext cx="8229600" cy="1143000"/>
          </a:xfrm>
        </p:spPr>
        <p:txBody>
          <a:bodyPr>
            <a:normAutofit fontScale="90000"/>
          </a:bodyPr>
          <a:lstStyle/>
          <a:p>
            <a:r>
              <a:rPr lang="en-IN" sz="4400" dirty="0">
                <a:latin typeface="Montserrat Bold" panose="020B0604020202020204" charset="0"/>
              </a:rPr>
              <a:t>Future Work &amp; Improvements</a:t>
            </a:r>
            <a:endParaRPr lang="en-IN" dirty="0"/>
          </a:p>
        </p:txBody>
      </p:sp>
      <p:sp>
        <p:nvSpPr>
          <p:cNvPr id="8" name="Rectangle 1">
            <a:extLst>
              <a:ext uri="{FF2B5EF4-FFF2-40B4-BE49-F238E27FC236}">
                <a16:creationId xmlns:a16="http://schemas.microsoft.com/office/drawing/2014/main" id="{FC5351FC-6CC9-501E-75DA-07F4917507D5}"/>
              </a:ext>
            </a:extLst>
          </p:cNvPr>
          <p:cNvSpPr>
            <a:spLocks noGrp="1" noChangeArrowheads="1"/>
          </p:cNvSpPr>
          <p:nvPr>
            <p:ph idx="1"/>
          </p:nvPr>
        </p:nvSpPr>
        <p:spPr bwMode="auto">
          <a:xfrm>
            <a:off x="224348" y="1013160"/>
            <a:ext cx="18063652" cy="754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spcBef>
                <a:spcPct val="0"/>
              </a:spcBef>
              <a:spcAft>
                <a:spcPct val="0"/>
              </a:spcAft>
              <a:buNone/>
            </a:pPr>
            <a:r>
              <a:rPr lang="en-US" altLang="en-US" sz="2600" b="1" dirty="0">
                <a:latin typeface="Inter" panose="020B0604020202020204" charset="0"/>
                <a:ea typeface="Inter" panose="020B0604020202020204" charset="0"/>
              </a:rPr>
              <a:t>Potential Improvements:</a:t>
            </a:r>
          </a:p>
          <a:p>
            <a:pPr marL="0" lvl="0" indent="0" eaLnBrk="0" fontAlgn="base" hangingPunct="0">
              <a:spcBef>
                <a:spcPct val="0"/>
              </a:spcBef>
              <a:spcAft>
                <a:spcPct val="0"/>
              </a:spcAft>
              <a:buFontTx/>
              <a:buChar char="•"/>
            </a:pPr>
            <a:endParaRPr lang="en-US" altLang="en-US" sz="2600" dirty="0">
              <a:latin typeface="Inter" panose="020B0604020202020204" charset="0"/>
              <a:ea typeface="Inter" panose="020B0604020202020204" charset="0"/>
            </a:endParaRPr>
          </a:p>
          <a:p>
            <a:pPr marL="0" lvl="0" indent="0" eaLnBrk="0" fontAlgn="base" hangingPunct="0">
              <a:spcBef>
                <a:spcPct val="0"/>
              </a:spcBef>
              <a:spcAft>
                <a:spcPct val="0"/>
              </a:spcAft>
              <a:buFontTx/>
              <a:buChar char="•"/>
            </a:pPr>
            <a:r>
              <a:rPr lang="en-US" altLang="en-US" sz="2000" b="1" dirty="0">
                <a:latin typeface="Inter" panose="020B0604020202020204" charset="0"/>
                <a:ea typeface="Inter" panose="020B0604020202020204" charset="0"/>
              </a:rPr>
              <a:t>Enhanced Model Accuracy:</a:t>
            </a:r>
            <a:r>
              <a:rPr lang="en-US" altLang="en-US" sz="2000" dirty="0">
                <a:latin typeface="Inter" panose="020B0604020202020204" charset="0"/>
                <a:ea typeface="Inter" panose="020B0604020202020204" charset="0"/>
              </a:rPr>
              <a:t> Further fine-tuning the model with larger and more diverse datasets to improve accuracy.</a:t>
            </a:r>
          </a:p>
          <a:p>
            <a:pPr marL="0" lvl="0" indent="0" eaLnBrk="0" fontAlgn="base" hangingPunct="0">
              <a:spcBef>
                <a:spcPct val="0"/>
              </a:spcBef>
              <a:spcAft>
                <a:spcPct val="0"/>
              </a:spcAft>
              <a:buFontTx/>
              <a:buChar char="•"/>
            </a:pPr>
            <a:endParaRPr lang="en-US" altLang="en-US" sz="2000" dirty="0">
              <a:latin typeface="Inter" panose="020B0604020202020204" charset="0"/>
              <a:ea typeface="Inter" panose="020B0604020202020204" charset="0"/>
            </a:endParaRPr>
          </a:p>
          <a:p>
            <a:pPr marL="0" lvl="0" indent="0" eaLnBrk="0" fontAlgn="base" hangingPunct="0">
              <a:spcBef>
                <a:spcPct val="0"/>
              </a:spcBef>
              <a:spcAft>
                <a:spcPct val="0"/>
              </a:spcAft>
              <a:buFontTx/>
              <a:buChar char="•"/>
            </a:pPr>
            <a:r>
              <a:rPr lang="en-US" altLang="en-US" sz="2000" b="1" dirty="0">
                <a:latin typeface="Inter" panose="020B0604020202020204" charset="0"/>
                <a:ea typeface="Inter" panose="020B0604020202020204" charset="0"/>
              </a:rPr>
              <a:t>Real-time Processing:</a:t>
            </a:r>
            <a:r>
              <a:rPr lang="en-US" altLang="en-US" sz="2000" dirty="0">
                <a:latin typeface="Inter" panose="020B0604020202020204" charset="0"/>
                <a:ea typeface="Inter" panose="020B0604020202020204" charset="0"/>
              </a:rPr>
              <a:t> Optimizing the model for faster real-time predictions, ensuring seamless user experience.</a:t>
            </a:r>
          </a:p>
          <a:p>
            <a:pPr marL="0" lvl="0" indent="0" eaLnBrk="0" fontAlgn="base" hangingPunct="0">
              <a:spcBef>
                <a:spcPct val="0"/>
              </a:spcBef>
              <a:spcAft>
                <a:spcPct val="0"/>
              </a:spcAft>
              <a:buFontTx/>
              <a:buChar char="•"/>
            </a:pPr>
            <a:endParaRPr lang="en-US" altLang="en-US" sz="2000" dirty="0">
              <a:latin typeface="Inter" panose="020B0604020202020204" charset="0"/>
              <a:ea typeface="Inter" panose="020B0604020202020204" charset="0"/>
            </a:endParaRPr>
          </a:p>
          <a:p>
            <a:pPr marL="0" lvl="0" indent="0" eaLnBrk="0" fontAlgn="base" hangingPunct="0">
              <a:spcBef>
                <a:spcPct val="0"/>
              </a:spcBef>
              <a:spcAft>
                <a:spcPct val="0"/>
              </a:spcAft>
              <a:buFontTx/>
              <a:buChar char="•"/>
            </a:pPr>
            <a:r>
              <a:rPr lang="en-US" altLang="en-US" sz="2000" b="1" dirty="0">
                <a:latin typeface="Inter" panose="020B0604020202020204" charset="0"/>
                <a:ea typeface="Inter" panose="020B0604020202020204" charset="0"/>
              </a:rPr>
              <a:t>Multi-disease Detection:</a:t>
            </a:r>
            <a:r>
              <a:rPr lang="en-US" altLang="en-US" sz="2000" dirty="0">
                <a:latin typeface="Inter" panose="020B0604020202020204" charset="0"/>
                <a:ea typeface="Inter" panose="020B0604020202020204" charset="0"/>
              </a:rPr>
              <a:t> Expanding the model to detect additional eye diseases and conditions.</a:t>
            </a:r>
          </a:p>
          <a:p>
            <a:pPr marL="0" lvl="0" indent="0" eaLnBrk="0" fontAlgn="base" hangingPunct="0">
              <a:spcBef>
                <a:spcPct val="0"/>
              </a:spcBef>
              <a:spcAft>
                <a:spcPct val="0"/>
              </a:spcAft>
              <a:buFontTx/>
              <a:buChar char="•"/>
            </a:pPr>
            <a:endParaRPr lang="en-US" altLang="en-US" sz="2000" dirty="0">
              <a:latin typeface="Inter" panose="020B0604020202020204" charset="0"/>
              <a:ea typeface="Inter" panose="020B0604020202020204" charset="0"/>
            </a:endParaRPr>
          </a:p>
          <a:p>
            <a:pPr marL="0" lvl="0" indent="0" eaLnBrk="0" fontAlgn="base" hangingPunct="0">
              <a:spcBef>
                <a:spcPct val="0"/>
              </a:spcBef>
              <a:spcAft>
                <a:spcPct val="0"/>
              </a:spcAft>
              <a:buNone/>
            </a:pPr>
            <a:r>
              <a:rPr lang="en-US" altLang="en-US" sz="2600" b="1" dirty="0">
                <a:latin typeface="Inter" panose="020B0604020202020204" charset="0"/>
                <a:ea typeface="Inter" panose="020B0604020202020204" charset="0"/>
              </a:rPr>
              <a:t>Next Steps for Further Development:</a:t>
            </a:r>
          </a:p>
          <a:p>
            <a:pPr marL="0" lvl="0" indent="0" eaLnBrk="0" fontAlgn="base" hangingPunct="0">
              <a:spcBef>
                <a:spcPct val="0"/>
              </a:spcBef>
              <a:spcAft>
                <a:spcPct val="0"/>
              </a:spcAft>
              <a:buFontTx/>
              <a:buChar char="•"/>
            </a:pPr>
            <a:endParaRPr lang="en-US" altLang="en-US" sz="2600" dirty="0">
              <a:latin typeface="Inter" panose="020B0604020202020204" charset="0"/>
              <a:ea typeface="Inter" panose="020B0604020202020204" charset="0"/>
            </a:endParaRPr>
          </a:p>
          <a:p>
            <a:pPr marL="0" lvl="0" indent="0" eaLnBrk="0" fontAlgn="base" hangingPunct="0">
              <a:spcBef>
                <a:spcPct val="0"/>
              </a:spcBef>
              <a:spcAft>
                <a:spcPct val="0"/>
              </a:spcAft>
              <a:buFontTx/>
              <a:buChar char="•"/>
            </a:pPr>
            <a:r>
              <a:rPr lang="en-US" altLang="en-US" sz="2000" b="1" dirty="0">
                <a:latin typeface="Inter" panose="020B0604020202020204" charset="0"/>
                <a:ea typeface="Inter" panose="020B0604020202020204" charset="0"/>
              </a:rPr>
              <a:t>Clinical Trials:</a:t>
            </a:r>
            <a:r>
              <a:rPr lang="en-US" altLang="en-US" sz="2000" dirty="0">
                <a:latin typeface="Inter" panose="020B0604020202020204" charset="0"/>
                <a:ea typeface="Inter" panose="020B0604020202020204" charset="0"/>
              </a:rPr>
              <a:t> Conducting clinical trials to validate the model's performance in real-world settings.</a:t>
            </a:r>
          </a:p>
          <a:p>
            <a:pPr marL="0" lvl="0" indent="0" eaLnBrk="0" fontAlgn="base" hangingPunct="0">
              <a:spcBef>
                <a:spcPct val="0"/>
              </a:spcBef>
              <a:spcAft>
                <a:spcPct val="0"/>
              </a:spcAft>
              <a:buFontTx/>
              <a:buChar char="•"/>
            </a:pPr>
            <a:endParaRPr lang="en-US" altLang="en-US" sz="2000" dirty="0">
              <a:latin typeface="Inter" panose="020B0604020202020204" charset="0"/>
              <a:ea typeface="Inter" panose="020B0604020202020204" charset="0"/>
            </a:endParaRPr>
          </a:p>
          <a:p>
            <a:pPr marL="0" lvl="0" indent="0" eaLnBrk="0" fontAlgn="base" hangingPunct="0">
              <a:spcBef>
                <a:spcPct val="0"/>
              </a:spcBef>
              <a:spcAft>
                <a:spcPct val="0"/>
              </a:spcAft>
              <a:buFontTx/>
              <a:buChar char="•"/>
            </a:pPr>
            <a:r>
              <a:rPr lang="en-US" altLang="en-US" sz="2000" b="1" dirty="0">
                <a:latin typeface="Inter" panose="020B0604020202020204" charset="0"/>
                <a:ea typeface="Inter" panose="020B0604020202020204" charset="0"/>
              </a:rPr>
              <a:t>Integration with Healthcare Systems:</a:t>
            </a:r>
            <a:r>
              <a:rPr lang="en-US" altLang="en-US" sz="2000" dirty="0">
                <a:latin typeface="Inter" panose="020B0604020202020204" charset="0"/>
                <a:ea typeface="Inter" panose="020B0604020202020204" charset="0"/>
              </a:rPr>
              <a:t> Collaborating with healthcare providers to integrate the solution into existing medical systems and workflows.</a:t>
            </a:r>
          </a:p>
          <a:p>
            <a:pPr marL="0" lvl="0" indent="0" eaLnBrk="0" fontAlgn="base" hangingPunct="0">
              <a:spcBef>
                <a:spcPct val="0"/>
              </a:spcBef>
              <a:spcAft>
                <a:spcPct val="0"/>
              </a:spcAft>
              <a:buFontTx/>
              <a:buChar char="•"/>
            </a:pPr>
            <a:endParaRPr lang="en-US" altLang="en-US" sz="2000" dirty="0">
              <a:latin typeface="Inter" panose="020B0604020202020204" charset="0"/>
              <a:ea typeface="Inter" panose="020B0604020202020204" charset="0"/>
            </a:endParaRPr>
          </a:p>
          <a:p>
            <a:pPr marL="0" lvl="0" indent="0" eaLnBrk="0" fontAlgn="base" hangingPunct="0">
              <a:spcBef>
                <a:spcPct val="0"/>
              </a:spcBef>
              <a:spcAft>
                <a:spcPct val="0"/>
              </a:spcAft>
              <a:buFontTx/>
              <a:buChar char="•"/>
            </a:pPr>
            <a:r>
              <a:rPr lang="en-US" altLang="en-US" sz="2000" b="1" dirty="0">
                <a:latin typeface="Inter" panose="020B0604020202020204" charset="0"/>
                <a:ea typeface="Inter" panose="020B0604020202020204" charset="0"/>
              </a:rPr>
              <a:t>User Feedback:</a:t>
            </a:r>
            <a:r>
              <a:rPr lang="en-US" altLang="en-US" sz="2000" dirty="0">
                <a:latin typeface="Inter" panose="020B0604020202020204" charset="0"/>
                <a:ea typeface="Inter" panose="020B0604020202020204" charset="0"/>
              </a:rPr>
              <a:t> Gathering feedback from users and healthcare professionals to iteratively improve the interface and functionalities.</a:t>
            </a:r>
          </a:p>
          <a:p>
            <a:pPr marL="0" lvl="0" indent="0" eaLnBrk="0" fontAlgn="base" hangingPunct="0">
              <a:spcBef>
                <a:spcPct val="0"/>
              </a:spcBef>
              <a:spcAft>
                <a:spcPct val="0"/>
              </a:spcAft>
              <a:buFontTx/>
              <a:buChar char="•"/>
            </a:pPr>
            <a:r>
              <a:rPr lang="en-US" altLang="en-US" sz="2000" b="1" dirty="0">
                <a:latin typeface="Inter" panose="020B0604020202020204" charset="0"/>
                <a:ea typeface="Inter" panose="020B0604020202020204" charset="0"/>
              </a:rPr>
              <a:t>Long-term Vision for the Project:</a:t>
            </a:r>
          </a:p>
          <a:p>
            <a:pPr marL="0" lvl="0" indent="0" eaLnBrk="0" fontAlgn="base" hangingPunct="0">
              <a:spcBef>
                <a:spcPct val="0"/>
              </a:spcBef>
              <a:spcAft>
                <a:spcPct val="0"/>
              </a:spcAft>
              <a:buFontTx/>
              <a:buChar char="•"/>
            </a:pPr>
            <a:endParaRPr lang="en-US" altLang="en-US" sz="2000" dirty="0">
              <a:latin typeface="Inter" panose="020B0604020202020204" charset="0"/>
              <a:ea typeface="Inter" panose="020B0604020202020204" charset="0"/>
            </a:endParaRPr>
          </a:p>
          <a:p>
            <a:pPr marL="0" lvl="0" indent="0" eaLnBrk="0" fontAlgn="base" hangingPunct="0">
              <a:spcBef>
                <a:spcPct val="0"/>
              </a:spcBef>
              <a:spcAft>
                <a:spcPct val="0"/>
              </a:spcAft>
              <a:buFontTx/>
              <a:buChar char="•"/>
            </a:pPr>
            <a:r>
              <a:rPr lang="en-US" altLang="en-US" sz="2000" b="1" dirty="0">
                <a:latin typeface="Inter" panose="020B0604020202020204" charset="0"/>
                <a:ea typeface="Inter" panose="020B0604020202020204" charset="0"/>
              </a:rPr>
              <a:t>Comprehensive Eye Care Platform:</a:t>
            </a:r>
            <a:r>
              <a:rPr lang="en-US" altLang="en-US" sz="2000" dirty="0">
                <a:latin typeface="Inter" panose="020B0604020202020204" charset="0"/>
                <a:ea typeface="Inter" panose="020B0604020202020204" charset="0"/>
              </a:rPr>
              <a:t> Developing a comprehensive platform for eye care that includes screening, diagnosis, treatment recommendations, and follow-up monitoring.</a:t>
            </a:r>
          </a:p>
          <a:p>
            <a:pPr marL="0" lvl="0" indent="0" eaLnBrk="0" fontAlgn="base" hangingPunct="0">
              <a:spcBef>
                <a:spcPct val="0"/>
              </a:spcBef>
              <a:spcAft>
                <a:spcPct val="0"/>
              </a:spcAft>
              <a:buFontTx/>
              <a:buChar char="•"/>
            </a:pPr>
            <a:endParaRPr lang="en-US" altLang="en-US" sz="2000" dirty="0">
              <a:latin typeface="Inter" panose="020B0604020202020204" charset="0"/>
              <a:ea typeface="Inter" panose="020B0604020202020204" charset="0"/>
            </a:endParaRPr>
          </a:p>
          <a:p>
            <a:pPr marL="0" lvl="0" indent="0" eaLnBrk="0" fontAlgn="base" hangingPunct="0">
              <a:spcBef>
                <a:spcPct val="0"/>
              </a:spcBef>
              <a:spcAft>
                <a:spcPct val="0"/>
              </a:spcAft>
              <a:buFontTx/>
              <a:buChar char="•"/>
            </a:pPr>
            <a:r>
              <a:rPr lang="en-US" altLang="en-US" sz="2000" b="1" dirty="0">
                <a:latin typeface="Inter" panose="020B0604020202020204" charset="0"/>
                <a:ea typeface="Inter" panose="020B0604020202020204" charset="0"/>
              </a:rPr>
              <a:t>Global Accessibility:</a:t>
            </a:r>
            <a:r>
              <a:rPr lang="en-US" altLang="en-US" sz="2000" dirty="0">
                <a:latin typeface="Inter" panose="020B0604020202020204" charset="0"/>
                <a:ea typeface="Inter" panose="020B0604020202020204" charset="0"/>
              </a:rPr>
              <a:t> Ensuring the solution is accessible to low-resource areas globally, providing equitable eye care.</a:t>
            </a:r>
          </a:p>
          <a:p>
            <a:pPr marL="0" lvl="0" indent="0" eaLnBrk="0" fontAlgn="base" hangingPunct="0">
              <a:spcBef>
                <a:spcPct val="0"/>
              </a:spcBef>
              <a:spcAft>
                <a:spcPct val="0"/>
              </a:spcAft>
              <a:buFontTx/>
              <a:buChar char="•"/>
            </a:pPr>
            <a:endParaRPr lang="en-US" altLang="en-US" sz="2000" dirty="0">
              <a:latin typeface="Inter" panose="020B0604020202020204" charset="0"/>
              <a:ea typeface="Inter" panose="020B0604020202020204" charset="0"/>
            </a:endParaRPr>
          </a:p>
          <a:p>
            <a:pPr marL="0" lvl="0" indent="0" eaLnBrk="0" fontAlgn="base" hangingPunct="0">
              <a:spcBef>
                <a:spcPct val="0"/>
              </a:spcBef>
              <a:spcAft>
                <a:spcPct val="0"/>
              </a:spcAft>
              <a:buFontTx/>
              <a:buChar char="•"/>
            </a:pPr>
            <a:r>
              <a:rPr lang="en-US" altLang="en-US" sz="2000" b="1" dirty="0">
                <a:latin typeface="Inter" panose="020B0604020202020204" charset="0"/>
                <a:ea typeface="Inter" panose="020B0604020202020204" charset="0"/>
              </a:rPr>
              <a:t>AI-powered Research:</a:t>
            </a:r>
            <a:r>
              <a:rPr lang="en-US" altLang="en-US" sz="2000" dirty="0">
                <a:latin typeface="Inter" panose="020B0604020202020204" charset="0"/>
                <a:ea typeface="Inter" panose="020B0604020202020204" charset="0"/>
              </a:rPr>
              <a:t> Leveraging the collected data for further AI research and development in the field of ophthalmology.</a:t>
            </a:r>
          </a:p>
        </p:txBody>
      </p:sp>
    </p:spTree>
    <p:extLst>
      <p:ext uri="{BB962C8B-B14F-4D97-AF65-F5344CB8AC3E}">
        <p14:creationId xmlns:p14="http://schemas.microsoft.com/office/powerpoint/2010/main" val="4278982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739088"/>
            <a:ext cx="18288000" cy="1547912"/>
            <a:chOff x="0" y="0"/>
            <a:chExt cx="24384000" cy="2063883"/>
          </a:xfrm>
        </p:grpSpPr>
        <p:sp>
          <p:nvSpPr>
            <p:cNvPr id="3" name="Freeform 3"/>
            <p:cNvSpPr/>
            <p:nvPr/>
          </p:nvSpPr>
          <p:spPr>
            <a:xfrm>
              <a:off x="0" y="0"/>
              <a:ext cx="24384000" cy="2063884"/>
            </a:xfrm>
            <a:custGeom>
              <a:avLst/>
              <a:gdLst/>
              <a:ahLst/>
              <a:cxnLst/>
              <a:rect l="l" t="t" r="r" b="b"/>
              <a:pathLst>
                <a:path w="24384000" h="2063884">
                  <a:moveTo>
                    <a:pt x="0" y="0"/>
                  </a:moveTo>
                  <a:lnTo>
                    <a:pt x="24384000" y="0"/>
                  </a:lnTo>
                  <a:lnTo>
                    <a:pt x="24384000" y="2063884"/>
                  </a:lnTo>
                  <a:lnTo>
                    <a:pt x="0" y="2063884"/>
                  </a:lnTo>
                  <a:close/>
                </a:path>
              </a:pathLst>
            </a:custGeom>
            <a:solidFill>
              <a:srgbClr val="2066B8"/>
            </a:solidFill>
          </p:spPr>
        </p:sp>
      </p:grpSp>
      <p:grpSp>
        <p:nvGrpSpPr>
          <p:cNvPr id="6" name="Group 6"/>
          <p:cNvGrpSpPr/>
          <p:nvPr/>
        </p:nvGrpSpPr>
        <p:grpSpPr>
          <a:xfrm>
            <a:off x="16220948" y="331266"/>
            <a:ext cx="1842702" cy="356360"/>
            <a:chOff x="0" y="0"/>
            <a:chExt cx="2456936" cy="475147"/>
          </a:xfrm>
        </p:grpSpPr>
        <p:sp>
          <p:nvSpPr>
            <p:cNvPr id="7" name="Freeform 7"/>
            <p:cNvSpPr/>
            <p:nvPr/>
          </p:nvSpPr>
          <p:spPr>
            <a:xfrm>
              <a:off x="0" y="0"/>
              <a:ext cx="2456942" cy="475107"/>
            </a:xfrm>
            <a:custGeom>
              <a:avLst/>
              <a:gdLst/>
              <a:ahLst/>
              <a:cxnLst/>
              <a:rect l="l" t="t" r="r" b="b"/>
              <a:pathLst>
                <a:path w="2456942" h="475107">
                  <a:moveTo>
                    <a:pt x="0" y="0"/>
                  </a:moveTo>
                  <a:lnTo>
                    <a:pt x="2456942" y="0"/>
                  </a:lnTo>
                  <a:lnTo>
                    <a:pt x="2456942" y="475107"/>
                  </a:lnTo>
                  <a:lnTo>
                    <a:pt x="0" y="475107"/>
                  </a:lnTo>
                  <a:lnTo>
                    <a:pt x="0" y="0"/>
                  </a:lnTo>
                  <a:close/>
                </a:path>
              </a:pathLst>
            </a:custGeom>
            <a:blipFill>
              <a:blip r:embed="rId3"/>
              <a:stretch>
                <a:fillRect l="-438" r="-437" b="-8"/>
              </a:stretch>
            </a:blipFill>
          </p:spPr>
        </p:sp>
      </p:grpSp>
      <p:grpSp>
        <p:nvGrpSpPr>
          <p:cNvPr id="10" name="Group 10"/>
          <p:cNvGrpSpPr/>
          <p:nvPr/>
        </p:nvGrpSpPr>
        <p:grpSpPr>
          <a:xfrm>
            <a:off x="224348" y="331266"/>
            <a:ext cx="1842702" cy="356360"/>
            <a:chOff x="0" y="0"/>
            <a:chExt cx="2456936" cy="475147"/>
          </a:xfrm>
        </p:grpSpPr>
        <p:sp>
          <p:nvSpPr>
            <p:cNvPr id="11" name="Freeform 11"/>
            <p:cNvSpPr/>
            <p:nvPr/>
          </p:nvSpPr>
          <p:spPr>
            <a:xfrm>
              <a:off x="0" y="0"/>
              <a:ext cx="2456942" cy="475107"/>
            </a:xfrm>
            <a:custGeom>
              <a:avLst/>
              <a:gdLst/>
              <a:ahLst/>
              <a:cxnLst/>
              <a:rect l="l" t="t" r="r" b="b"/>
              <a:pathLst>
                <a:path w="2456942" h="475107">
                  <a:moveTo>
                    <a:pt x="0" y="0"/>
                  </a:moveTo>
                  <a:lnTo>
                    <a:pt x="2456942" y="0"/>
                  </a:lnTo>
                  <a:lnTo>
                    <a:pt x="2456942" y="475107"/>
                  </a:lnTo>
                  <a:lnTo>
                    <a:pt x="0" y="475107"/>
                  </a:lnTo>
                  <a:lnTo>
                    <a:pt x="0" y="0"/>
                  </a:lnTo>
                  <a:close/>
                </a:path>
              </a:pathLst>
            </a:custGeom>
            <a:blipFill>
              <a:blip r:embed="rId3"/>
              <a:stretch>
                <a:fillRect l="-438" r="-437" b="-8"/>
              </a:stretch>
            </a:blipFill>
          </p:spPr>
        </p:sp>
      </p:grpSp>
      <p:grpSp>
        <p:nvGrpSpPr>
          <p:cNvPr id="12" name="Group 12"/>
          <p:cNvGrpSpPr/>
          <p:nvPr/>
        </p:nvGrpSpPr>
        <p:grpSpPr>
          <a:xfrm>
            <a:off x="3268340" y="6271092"/>
            <a:ext cx="455574" cy="639984"/>
            <a:chOff x="0" y="0"/>
            <a:chExt cx="607432" cy="853312"/>
          </a:xfrm>
        </p:grpSpPr>
        <p:sp>
          <p:nvSpPr>
            <p:cNvPr id="13" name="Freeform 13"/>
            <p:cNvSpPr/>
            <p:nvPr/>
          </p:nvSpPr>
          <p:spPr>
            <a:xfrm>
              <a:off x="0" y="0"/>
              <a:ext cx="607441" cy="853313"/>
            </a:xfrm>
            <a:custGeom>
              <a:avLst/>
              <a:gdLst/>
              <a:ahLst/>
              <a:cxnLst/>
              <a:rect l="l" t="t" r="r" b="b"/>
              <a:pathLst>
                <a:path w="607441" h="853313">
                  <a:moveTo>
                    <a:pt x="0" y="0"/>
                  </a:moveTo>
                  <a:lnTo>
                    <a:pt x="607441" y="0"/>
                  </a:lnTo>
                  <a:lnTo>
                    <a:pt x="607441" y="853313"/>
                  </a:lnTo>
                  <a:lnTo>
                    <a:pt x="0" y="853313"/>
                  </a:lnTo>
                  <a:lnTo>
                    <a:pt x="0" y="0"/>
                  </a:lnTo>
                  <a:close/>
                </a:path>
              </a:pathLst>
            </a:custGeom>
            <a:blipFill>
              <a:blip r:embed="rId4"/>
              <a:stretch>
                <a:fillRect l="-320" r="-319"/>
              </a:stretch>
            </a:blipFill>
          </p:spPr>
        </p:sp>
      </p:grpSp>
      <p:grpSp>
        <p:nvGrpSpPr>
          <p:cNvPr id="14" name="Group 14"/>
          <p:cNvGrpSpPr/>
          <p:nvPr/>
        </p:nvGrpSpPr>
        <p:grpSpPr>
          <a:xfrm>
            <a:off x="3348002" y="2761708"/>
            <a:ext cx="296248" cy="639984"/>
            <a:chOff x="0" y="0"/>
            <a:chExt cx="394997" cy="853312"/>
          </a:xfrm>
        </p:grpSpPr>
        <p:sp>
          <p:nvSpPr>
            <p:cNvPr id="15" name="Freeform 15"/>
            <p:cNvSpPr/>
            <p:nvPr/>
          </p:nvSpPr>
          <p:spPr>
            <a:xfrm>
              <a:off x="0" y="0"/>
              <a:ext cx="394970" cy="853313"/>
            </a:xfrm>
            <a:custGeom>
              <a:avLst/>
              <a:gdLst/>
              <a:ahLst/>
              <a:cxnLst/>
              <a:rect l="l" t="t" r="r" b="b"/>
              <a:pathLst>
                <a:path w="394970" h="853313">
                  <a:moveTo>
                    <a:pt x="0" y="0"/>
                  </a:moveTo>
                  <a:lnTo>
                    <a:pt x="394970" y="0"/>
                  </a:lnTo>
                  <a:lnTo>
                    <a:pt x="394970" y="853313"/>
                  </a:lnTo>
                  <a:lnTo>
                    <a:pt x="0" y="853313"/>
                  </a:lnTo>
                  <a:lnTo>
                    <a:pt x="0" y="0"/>
                  </a:lnTo>
                  <a:close/>
                </a:path>
              </a:pathLst>
            </a:custGeom>
            <a:blipFill>
              <a:blip r:embed="rId5"/>
              <a:stretch>
                <a:fillRect t="-22" r="-6" b="-22"/>
              </a:stretch>
            </a:blipFill>
          </p:spPr>
        </p:sp>
      </p:grpSp>
      <p:sp>
        <p:nvSpPr>
          <p:cNvPr id="16" name="Freeform 16"/>
          <p:cNvSpPr/>
          <p:nvPr/>
        </p:nvSpPr>
        <p:spPr>
          <a:xfrm>
            <a:off x="12913007" y="8767662"/>
            <a:ext cx="5245893" cy="1580325"/>
          </a:xfrm>
          <a:custGeom>
            <a:avLst/>
            <a:gdLst/>
            <a:ahLst/>
            <a:cxnLst/>
            <a:rect l="l" t="t" r="r" b="b"/>
            <a:pathLst>
              <a:path w="5245893" h="1580325">
                <a:moveTo>
                  <a:pt x="0" y="0"/>
                </a:moveTo>
                <a:lnTo>
                  <a:pt x="5245893" y="0"/>
                </a:lnTo>
                <a:lnTo>
                  <a:pt x="5245893" y="1580326"/>
                </a:lnTo>
                <a:lnTo>
                  <a:pt x="0" y="1580326"/>
                </a:lnTo>
                <a:lnTo>
                  <a:pt x="0" y="0"/>
                </a:lnTo>
                <a:close/>
              </a:path>
            </a:pathLst>
          </a:custGeom>
          <a:blipFill>
            <a:blip r:embed="rId6">
              <a:alphaModFix amt="50000"/>
            </a:blip>
            <a:stretch>
              <a:fillRect/>
            </a:stretch>
          </a:blipFill>
        </p:spPr>
      </p:sp>
      <p:sp>
        <p:nvSpPr>
          <p:cNvPr id="4" name="Title 3">
            <a:extLst>
              <a:ext uri="{FF2B5EF4-FFF2-40B4-BE49-F238E27FC236}">
                <a16:creationId xmlns:a16="http://schemas.microsoft.com/office/drawing/2014/main" id="{74F51034-B0B1-0156-F271-AF0AB19A2BDD}"/>
              </a:ext>
            </a:extLst>
          </p:cNvPr>
          <p:cNvSpPr>
            <a:spLocks noGrp="1"/>
          </p:cNvSpPr>
          <p:nvPr>
            <p:ph type="title"/>
          </p:nvPr>
        </p:nvSpPr>
        <p:spPr>
          <a:xfrm>
            <a:off x="5015949" y="-36897"/>
            <a:ext cx="8229600" cy="1143000"/>
          </a:xfrm>
        </p:spPr>
        <p:txBody>
          <a:bodyPr>
            <a:normAutofit/>
          </a:bodyPr>
          <a:lstStyle/>
          <a:p>
            <a:r>
              <a:rPr lang="en-IN" sz="4400" dirty="0">
                <a:latin typeface="Montserrat Bold" panose="020B0604020202020204" charset="0"/>
              </a:rPr>
              <a:t>Impact</a:t>
            </a:r>
            <a:endParaRPr lang="en-IN" dirty="0"/>
          </a:p>
        </p:txBody>
      </p:sp>
      <p:sp>
        <p:nvSpPr>
          <p:cNvPr id="5" name="Rectangle 1">
            <a:extLst>
              <a:ext uri="{FF2B5EF4-FFF2-40B4-BE49-F238E27FC236}">
                <a16:creationId xmlns:a16="http://schemas.microsoft.com/office/drawing/2014/main" id="{FBFA0ECD-E527-6F86-BA2F-BF58CCB8C89E}"/>
              </a:ext>
            </a:extLst>
          </p:cNvPr>
          <p:cNvSpPr>
            <a:spLocks noGrp="1" noChangeArrowheads="1"/>
          </p:cNvSpPr>
          <p:nvPr>
            <p:ph idx="1"/>
          </p:nvPr>
        </p:nvSpPr>
        <p:spPr bwMode="auto">
          <a:xfrm>
            <a:off x="191218" y="962784"/>
            <a:ext cx="18288000" cy="8217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600" b="1" i="0" u="none" strike="noStrike" cap="none" normalizeH="0" baseline="0" dirty="0">
                <a:ln>
                  <a:noFill/>
                </a:ln>
                <a:solidFill>
                  <a:schemeClr val="tx1"/>
                </a:solidFill>
                <a:effectLst/>
                <a:latin typeface="Inter" panose="020B0604020202020204" charset="0"/>
                <a:ea typeface="Inter" panose="020B0604020202020204" charset="0"/>
              </a:rPr>
              <a:t>Potential Impact of Your Solution: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6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Early Detection:</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Enables early and accurate detection of retinal diseases, preventing vision loss and improving patient outcomes.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Increased Efficiency:</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Automates the diagnostic process, reducing the workload on ophthalmologists and healthcare systems.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Cost-effective:</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Provides a cost-effective solution for retinal disease screening, particularly in low-resource settings.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600" b="1" i="0" u="none" strike="noStrike" cap="none" normalizeH="0" baseline="0" dirty="0">
                <a:ln>
                  <a:noFill/>
                </a:ln>
                <a:solidFill>
                  <a:schemeClr val="tx1"/>
                </a:solidFill>
                <a:effectLst/>
                <a:latin typeface="Inter" panose="020B0604020202020204" charset="0"/>
                <a:ea typeface="Inter" panose="020B0604020202020204" charset="0"/>
              </a:rPr>
              <a:t>Real-world Applications: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6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Clinics and Hospitals:</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Used by ophthalmologists for quick and accurate diagnosis of retinal diseases.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Telemedicine Platforms:</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Facilitates remote diagnosis, allowing patients in underserved areas to receive timely eye care.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Mobile Health Apps:</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Integrated into mobile applications for widespread accessibility, enabling users to screen for eye diseases from their homes.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600" b="1" i="0" u="none" strike="noStrike" cap="none" normalizeH="0" baseline="0" dirty="0">
                <a:ln>
                  <a:noFill/>
                </a:ln>
                <a:solidFill>
                  <a:schemeClr val="tx1"/>
                </a:solidFill>
                <a:effectLst/>
                <a:latin typeface="Inter" panose="020B0604020202020204" charset="0"/>
                <a:ea typeface="Inter" panose="020B0604020202020204" charset="0"/>
              </a:rPr>
              <a:t>Benefits to Stakeholders: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Patients:</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Receive faster, more accurate diagnoses and timely treatment, reducing the risk of severe vision impairment.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Ophthalmologists:</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Can focus on treatment and patient care, relying on the AI model for efficient and accurate screening.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Healthcare Systems:</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Improved resource allocation and reduced costs associated with manual diagnostic processes.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Researchers and Developers:</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Access to a robust dataset and AI model for further research and innovation in ophthalmology.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4277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739088"/>
            <a:ext cx="18288000" cy="1547912"/>
            <a:chOff x="0" y="0"/>
            <a:chExt cx="24384000" cy="2063883"/>
          </a:xfrm>
        </p:grpSpPr>
        <p:sp>
          <p:nvSpPr>
            <p:cNvPr id="3" name="Freeform 3"/>
            <p:cNvSpPr/>
            <p:nvPr/>
          </p:nvSpPr>
          <p:spPr>
            <a:xfrm>
              <a:off x="0" y="0"/>
              <a:ext cx="24384000" cy="2063884"/>
            </a:xfrm>
            <a:custGeom>
              <a:avLst/>
              <a:gdLst/>
              <a:ahLst/>
              <a:cxnLst/>
              <a:rect l="l" t="t" r="r" b="b"/>
              <a:pathLst>
                <a:path w="24384000" h="2063884">
                  <a:moveTo>
                    <a:pt x="0" y="0"/>
                  </a:moveTo>
                  <a:lnTo>
                    <a:pt x="24384000" y="0"/>
                  </a:lnTo>
                  <a:lnTo>
                    <a:pt x="24384000" y="2063884"/>
                  </a:lnTo>
                  <a:lnTo>
                    <a:pt x="0" y="2063884"/>
                  </a:lnTo>
                  <a:close/>
                </a:path>
              </a:pathLst>
            </a:custGeom>
            <a:solidFill>
              <a:srgbClr val="2066B8"/>
            </a:solidFill>
          </p:spPr>
        </p:sp>
      </p:grpSp>
      <p:grpSp>
        <p:nvGrpSpPr>
          <p:cNvPr id="6" name="Group 6"/>
          <p:cNvGrpSpPr/>
          <p:nvPr/>
        </p:nvGrpSpPr>
        <p:grpSpPr>
          <a:xfrm>
            <a:off x="16220948" y="331266"/>
            <a:ext cx="1842702" cy="356360"/>
            <a:chOff x="0" y="0"/>
            <a:chExt cx="2456936" cy="475147"/>
          </a:xfrm>
        </p:grpSpPr>
        <p:sp>
          <p:nvSpPr>
            <p:cNvPr id="7" name="Freeform 7"/>
            <p:cNvSpPr/>
            <p:nvPr/>
          </p:nvSpPr>
          <p:spPr>
            <a:xfrm>
              <a:off x="0" y="0"/>
              <a:ext cx="2456942" cy="475107"/>
            </a:xfrm>
            <a:custGeom>
              <a:avLst/>
              <a:gdLst/>
              <a:ahLst/>
              <a:cxnLst/>
              <a:rect l="l" t="t" r="r" b="b"/>
              <a:pathLst>
                <a:path w="2456942" h="475107">
                  <a:moveTo>
                    <a:pt x="0" y="0"/>
                  </a:moveTo>
                  <a:lnTo>
                    <a:pt x="2456942" y="0"/>
                  </a:lnTo>
                  <a:lnTo>
                    <a:pt x="2456942" y="475107"/>
                  </a:lnTo>
                  <a:lnTo>
                    <a:pt x="0" y="475107"/>
                  </a:lnTo>
                  <a:lnTo>
                    <a:pt x="0" y="0"/>
                  </a:lnTo>
                  <a:close/>
                </a:path>
              </a:pathLst>
            </a:custGeom>
            <a:blipFill>
              <a:blip r:embed="rId3"/>
              <a:stretch>
                <a:fillRect l="-438" r="-437" b="-8"/>
              </a:stretch>
            </a:blipFill>
          </p:spPr>
        </p:sp>
      </p:grpSp>
      <p:grpSp>
        <p:nvGrpSpPr>
          <p:cNvPr id="10" name="Group 10"/>
          <p:cNvGrpSpPr/>
          <p:nvPr/>
        </p:nvGrpSpPr>
        <p:grpSpPr>
          <a:xfrm>
            <a:off x="224348" y="331266"/>
            <a:ext cx="1842702" cy="356360"/>
            <a:chOff x="0" y="0"/>
            <a:chExt cx="2456936" cy="475147"/>
          </a:xfrm>
        </p:grpSpPr>
        <p:sp>
          <p:nvSpPr>
            <p:cNvPr id="11" name="Freeform 11"/>
            <p:cNvSpPr/>
            <p:nvPr/>
          </p:nvSpPr>
          <p:spPr>
            <a:xfrm>
              <a:off x="0" y="0"/>
              <a:ext cx="2456942" cy="475107"/>
            </a:xfrm>
            <a:custGeom>
              <a:avLst/>
              <a:gdLst/>
              <a:ahLst/>
              <a:cxnLst/>
              <a:rect l="l" t="t" r="r" b="b"/>
              <a:pathLst>
                <a:path w="2456942" h="475107">
                  <a:moveTo>
                    <a:pt x="0" y="0"/>
                  </a:moveTo>
                  <a:lnTo>
                    <a:pt x="2456942" y="0"/>
                  </a:lnTo>
                  <a:lnTo>
                    <a:pt x="2456942" y="475107"/>
                  </a:lnTo>
                  <a:lnTo>
                    <a:pt x="0" y="475107"/>
                  </a:lnTo>
                  <a:lnTo>
                    <a:pt x="0" y="0"/>
                  </a:lnTo>
                  <a:close/>
                </a:path>
              </a:pathLst>
            </a:custGeom>
            <a:blipFill>
              <a:blip r:embed="rId3"/>
              <a:stretch>
                <a:fillRect l="-438" r="-437" b="-8"/>
              </a:stretch>
            </a:blipFill>
          </p:spPr>
        </p:sp>
      </p:grpSp>
      <p:grpSp>
        <p:nvGrpSpPr>
          <p:cNvPr id="12" name="Group 12"/>
          <p:cNvGrpSpPr/>
          <p:nvPr/>
        </p:nvGrpSpPr>
        <p:grpSpPr>
          <a:xfrm>
            <a:off x="3268340" y="6271092"/>
            <a:ext cx="455574" cy="639984"/>
            <a:chOff x="0" y="0"/>
            <a:chExt cx="607432" cy="853312"/>
          </a:xfrm>
        </p:grpSpPr>
        <p:sp>
          <p:nvSpPr>
            <p:cNvPr id="13" name="Freeform 13"/>
            <p:cNvSpPr/>
            <p:nvPr/>
          </p:nvSpPr>
          <p:spPr>
            <a:xfrm>
              <a:off x="0" y="0"/>
              <a:ext cx="607441" cy="853313"/>
            </a:xfrm>
            <a:custGeom>
              <a:avLst/>
              <a:gdLst/>
              <a:ahLst/>
              <a:cxnLst/>
              <a:rect l="l" t="t" r="r" b="b"/>
              <a:pathLst>
                <a:path w="607441" h="853313">
                  <a:moveTo>
                    <a:pt x="0" y="0"/>
                  </a:moveTo>
                  <a:lnTo>
                    <a:pt x="607441" y="0"/>
                  </a:lnTo>
                  <a:lnTo>
                    <a:pt x="607441" y="853313"/>
                  </a:lnTo>
                  <a:lnTo>
                    <a:pt x="0" y="853313"/>
                  </a:lnTo>
                  <a:lnTo>
                    <a:pt x="0" y="0"/>
                  </a:lnTo>
                  <a:close/>
                </a:path>
              </a:pathLst>
            </a:custGeom>
            <a:blipFill>
              <a:blip r:embed="rId4"/>
              <a:stretch>
                <a:fillRect l="-320" r="-319"/>
              </a:stretch>
            </a:blipFill>
          </p:spPr>
        </p:sp>
      </p:grpSp>
      <p:grpSp>
        <p:nvGrpSpPr>
          <p:cNvPr id="14" name="Group 14"/>
          <p:cNvGrpSpPr/>
          <p:nvPr/>
        </p:nvGrpSpPr>
        <p:grpSpPr>
          <a:xfrm>
            <a:off x="3348002" y="2761708"/>
            <a:ext cx="296248" cy="639984"/>
            <a:chOff x="0" y="0"/>
            <a:chExt cx="394997" cy="853312"/>
          </a:xfrm>
        </p:grpSpPr>
        <p:sp>
          <p:nvSpPr>
            <p:cNvPr id="15" name="Freeform 15"/>
            <p:cNvSpPr/>
            <p:nvPr/>
          </p:nvSpPr>
          <p:spPr>
            <a:xfrm>
              <a:off x="0" y="0"/>
              <a:ext cx="394970" cy="853313"/>
            </a:xfrm>
            <a:custGeom>
              <a:avLst/>
              <a:gdLst/>
              <a:ahLst/>
              <a:cxnLst/>
              <a:rect l="l" t="t" r="r" b="b"/>
              <a:pathLst>
                <a:path w="394970" h="853313">
                  <a:moveTo>
                    <a:pt x="0" y="0"/>
                  </a:moveTo>
                  <a:lnTo>
                    <a:pt x="394970" y="0"/>
                  </a:lnTo>
                  <a:lnTo>
                    <a:pt x="394970" y="853313"/>
                  </a:lnTo>
                  <a:lnTo>
                    <a:pt x="0" y="853313"/>
                  </a:lnTo>
                  <a:lnTo>
                    <a:pt x="0" y="0"/>
                  </a:lnTo>
                  <a:close/>
                </a:path>
              </a:pathLst>
            </a:custGeom>
            <a:blipFill>
              <a:blip r:embed="rId5"/>
              <a:stretch>
                <a:fillRect t="-22" r="-6" b="-22"/>
              </a:stretch>
            </a:blipFill>
          </p:spPr>
        </p:sp>
      </p:grpSp>
      <p:sp>
        <p:nvSpPr>
          <p:cNvPr id="16" name="Freeform 16"/>
          <p:cNvSpPr/>
          <p:nvPr/>
        </p:nvSpPr>
        <p:spPr>
          <a:xfrm>
            <a:off x="12913007" y="8767662"/>
            <a:ext cx="5245893" cy="1580325"/>
          </a:xfrm>
          <a:custGeom>
            <a:avLst/>
            <a:gdLst/>
            <a:ahLst/>
            <a:cxnLst/>
            <a:rect l="l" t="t" r="r" b="b"/>
            <a:pathLst>
              <a:path w="5245893" h="1580325">
                <a:moveTo>
                  <a:pt x="0" y="0"/>
                </a:moveTo>
                <a:lnTo>
                  <a:pt x="5245893" y="0"/>
                </a:lnTo>
                <a:lnTo>
                  <a:pt x="5245893" y="1580326"/>
                </a:lnTo>
                <a:lnTo>
                  <a:pt x="0" y="1580326"/>
                </a:lnTo>
                <a:lnTo>
                  <a:pt x="0" y="0"/>
                </a:lnTo>
                <a:close/>
              </a:path>
            </a:pathLst>
          </a:custGeom>
          <a:blipFill>
            <a:blip r:embed="rId6">
              <a:alphaModFix amt="50000"/>
            </a:blip>
            <a:stretch>
              <a:fillRect/>
            </a:stretch>
          </a:blipFill>
        </p:spPr>
      </p:sp>
      <p:sp>
        <p:nvSpPr>
          <p:cNvPr id="4" name="Title 3">
            <a:extLst>
              <a:ext uri="{FF2B5EF4-FFF2-40B4-BE49-F238E27FC236}">
                <a16:creationId xmlns:a16="http://schemas.microsoft.com/office/drawing/2014/main" id="{74F51034-B0B1-0156-F271-AF0AB19A2BDD}"/>
              </a:ext>
            </a:extLst>
          </p:cNvPr>
          <p:cNvSpPr>
            <a:spLocks noGrp="1"/>
          </p:cNvSpPr>
          <p:nvPr>
            <p:ph type="title"/>
          </p:nvPr>
        </p:nvSpPr>
        <p:spPr>
          <a:xfrm>
            <a:off x="5015949" y="-36897"/>
            <a:ext cx="8229600" cy="1143000"/>
          </a:xfrm>
        </p:spPr>
        <p:txBody>
          <a:bodyPr>
            <a:normAutofit/>
          </a:bodyPr>
          <a:lstStyle/>
          <a:p>
            <a:r>
              <a:rPr lang="en-IN" sz="4400" dirty="0">
                <a:latin typeface="Montserrat Bold" panose="020B0604020202020204" charset="0"/>
              </a:rPr>
              <a:t>Conclusion</a:t>
            </a:r>
            <a:endParaRPr lang="en-IN" dirty="0"/>
          </a:p>
        </p:txBody>
      </p:sp>
      <p:sp>
        <p:nvSpPr>
          <p:cNvPr id="5" name="Rectangle 1">
            <a:extLst>
              <a:ext uri="{FF2B5EF4-FFF2-40B4-BE49-F238E27FC236}">
                <a16:creationId xmlns:a16="http://schemas.microsoft.com/office/drawing/2014/main" id="{FBFA0ECD-E527-6F86-BA2F-BF58CCB8C89E}"/>
              </a:ext>
            </a:extLst>
          </p:cNvPr>
          <p:cNvSpPr>
            <a:spLocks noGrp="1" noChangeArrowheads="1"/>
          </p:cNvSpPr>
          <p:nvPr>
            <p:ph idx="1"/>
          </p:nvPr>
        </p:nvSpPr>
        <p:spPr bwMode="auto">
          <a:xfrm>
            <a:off x="191218" y="4733047"/>
            <a:ext cx="301686"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B4E85451-C3CB-0A89-68C9-B1E4E66905FD}"/>
              </a:ext>
            </a:extLst>
          </p:cNvPr>
          <p:cNvSpPr txBox="1"/>
          <p:nvPr/>
        </p:nvSpPr>
        <p:spPr>
          <a:xfrm>
            <a:off x="224348" y="1517202"/>
            <a:ext cx="17951120" cy="680186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Inter" panose="020B0604020202020204" charset="0"/>
                <a:ea typeface="Inter" panose="020B0604020202020204" charset="0"/>
              </a:rPr>
              <a:t>Recap of the Problem and Solution: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6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Problem:</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Retinal diseases cause significant vision impairment and current manual diagnostic methods are slow and error-prone.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Solution:</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An AI-driven model using the Xception architecture for accurate and efficient retinal disease diagnosis.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Inter" panose="020B0604020202020204" charset="0"/>
                <a:ea typeface="Inter" panose="020B0604020202020204" charset="0"/>
              </a:rPr>
              <a:t>Final Thoughts: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6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Our solution leverages advanced AI to transform retinal disease diagnosis, making it faster, more accurate, and accessible to a broader population.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By automating the diagnostic process, we can alleviate the burden on healthcare professionals and improve patient outcomes.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Inter" panose="020B0604020202020204" charset="0"/>
                <a:ea typeface="Inter" panose="020B0604020202020204" charset="0"/>
              </a:rPr>
              <a:t>Call to Action: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6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Support and Collaboration:</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We invite healthcare providers, researchers, and developers to collaborate with us in refining and deploying this solution.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Investment:</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Seeking funding and resources to further develop the model and expand its applications.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Feedback and Trials:</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Encourage trials in clinical settings and feedback from end-users to continuously improve the system.</a:t>
            </a:r>
          </a:p>
        </p:txBody>
      </p:sp>
    </p:spTree>
    <p:extLst>
      <p:ext uri="{BB962C8B-B14F-4D97-AF65-F5344CB8AC3E}">
        <p14:creationId xmlns:p14="http://schemas.microsoft.com/office/powerpoint/2010/main" val="164071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739088"/>
            <a:ext cx="18288000" cy="1547912"/>
            <a:chOff x="0" y="0"/>
            <a:chExt cx="24384000" cy="2063883"/>
          </a:xfrm>
        </p:grpSpPr>
        <p:sp>
          <p:nvSpPr>
            <p:cNvPr id="3" name="Freeform 3"/>
            <p:cNvSpPr/>
            <p:nvPr/>
          </p:nvSpPr>
          <p:spPr>
            <a:xfrm>
              <a:off x="0" y="0"/>
              <a:ext cx="24384000" cy="2063884"/>
            </a:xfrm>
            <a:custGeom>
              <a:avLst/>
              <a:gdLst/>
              <a:ahLst/>
              <a:cxnLst/>
              <a:rect l="l" t="t" r="r" b="b"/>
              <a:pathLst>
                <a:path w="24384000" h="2063884">
                  <a:moveTo>
                    <a:pt x="0" y="0"/>
                  </a:moveTo>
                  <a:lnTo>
                    <a:pt x="24384000" y="0"/>
                  </a:lnTo>
                  <a:lnTo>
                    <a:pt x="24384000" y="2063884"/>
                  </a:lnTo>
                  <a:lnTo>
                    <a:pt x="0" y="2063884"/>
                  </a:lnTo>
                  <a:close/>
                </a:path>
              </a:pathLst>
            </a:custGeom>
            <a:solidFill>
              <a:srgbClr val="2066B8"/>
            </a:solidFill>
          </p:spPr>
        </p:sp>
      </p:grpSp>
      <p:grpSp>
        <p:nvGrpSpPr>
          <p:cNvPr id="6" name="Group 6"/>
          <p:cNvGrpSpPr/>
          <p:nvPr/>
        </p:nvGrpSpPr>
        <p:grpSpPr>
          <a:xfrm>
            <a:off x="16220948" y="331266"/>
            <a:ext cx="1842702" cy="356360"/>
            <a:chOff x="0" y="0"/>
            <a:chExt cx="2456936" cy="475147"/>
          </a:xfrm>
        </p:grpSpPr>
        <p:sp>
          <p:nvSpPr>
            <p:cNvPr id="7" name="Freeform 7"/>
            <p:cNvSpPr/>
            <p:nvPr/>
          </p:nvSpPr>
          <p:spPr>
            <a:xfrm>
              <a:off x="0" y="0"/>
              <a:ext cx="2456942" cy="475107"/>
            </a:xfrm>
            <a:custGeom>
              <a:avLst/>
              <a:gdLst/>
              <a:ahLst/>
              <a:cxnLst/>
              <a:rect l="l" t="t" r="r" b="b"/>
              <a:pathLst>
                <a:path w="2456942" h="475107">
                  <a:moveTo>
                    <a:pt x="0" y="0"/>
                  </a:moveTo>
                  <a:lnTo>
                    <a:pt x="2456942" y="0"/>
                  </a:lnTo>
                  <a:lnTo>
                    <a:pt x="2456942" y="475107"/>
                  </a:lnTo>
                  <a:lnTo>
                    <a:pt x="0" y="475107"/>
                  </a:lnTo>
                  <a:lnTo>
                    <a:pt x="0" y="0"/>
                  </a:lnTo>
                  <a:close/>
                </a:path>
              </a:pathLst>
            </a:custGeom>
            <a:blipFill>
              <a:blip r:embed="rId3"/>
              <a:stretch>
                <a:fillRect l="-438" r="-437" b="-8"/>
              </a:stretch>
            </a:blipFill>
          </p:spPr>
        </p:sp>
      </p:grpSp>
      <p:grpSp>
        <p:nvGrpSpPr>
          <p:cNvPr id="10" name="Group 10"/>
          <p:cNvGrpSpPr/>
          <p:nvPr/>
        </p:nvGrpSpPr>
        <p:grpSpPr>
          <a:xfrm>
            <a:off x="224348" y="331266"/>
            <a:ext cx="1842702" cy="356360"/>
            <a:chOff x="0" y="0"/>
            <a:chExt cx="2456936" cy="475147"/>
          </a:xfrm>
        </p:grpSpPr>
        <p:sp>
          <p:nvSpPr>
            <p:cNvPr id="11" name="Freeform 11"/>
            <p:cNvSpPr/>
            <p:nvPr/>
          </p:nvSpPr>
          <p:spPr>
            <a:xfrm>
              <a:off x="0" y="0"/>
              <a:ext cx="2456942" cy="475107"/>
            </a:xfrm>
            <a:custGeom>
              <a:avLst/>
              <a:gdLst/>
              <a:ahLst/>
              <a:cxnLst/>
              <a:rect l="l" t="t" r="r" b="b"/>
              <a:pathLst>
                <a:path w="2456942" h="475107">
                  <a:moveTo>
                    <a:pt x="0" y="0"/>
                  </a:moveTo>
                  <a:lnTo>
                    <a:pt x="2456942" y="0"/>
                  </a:lnTo>
                  <a:lnTo>
                    <a:pt x="2456942" y="475107"/>
                  </a:lnTo>
                  <a:lnTo>
                    <a:pt x="0" y="475107"/>
                  </a:lnTo>
                  <a:lnTo>
                    <a:pt x="0" y="0"/>
                  </a:lnTo>
                  <a:close/>
                </a:path>
              </a:pathLst>
            </a:custGeom>
            <a:blipFill>
              <a:blip r:embed="rId3"/>
              <a:stretch>
                <a:fillRect l="-438" r="-437" b="-8"/>
              </a:stretch>
            </a:blipFill>
          </p:spPr>
        </p:sp>
      </p:grpSp>
      <p:grpSp>
        <p:nvGrpSpPr>
          <p:cNvPr id="12" name="Group 12"/>
          <p:cNvGrpSpPr/>
          <p:nvPr/>
        </p:nvGrpSpPr>
        <p:grpSpPr>
          <a:xfrm>
            <a:off x="3268340" y="6271092"/>
            <a:ext cx="455574" cy="639984"/>
            <a:chOff x="0" y="0"/>
            <a:chExt cx="607432" cy="853312"/>
          </a:xfrm>
        </p:grpSpPr>
        <p:sp>
          <p:nvSpPr>
            <p:cNvPr id="13" name="Freeform 13"/>
            <p:cNvSpPr/>
            <p:nvPr/>
          </p:nvSpPr>
          <p:spPr>
            <a:xfrm>
              <a:off x="0" y="0"/>
              <a:ext cx="607441" cy="853313"/>
            </a:xfrm>
            <a:custGeom>
              <a:avLst/>
              <a:gdLst/>
              <a:ahLst/>
              <a:cxnLst/>
              <a:rect l="l" t="t" r="r" b="b"/>
              <a:pathLst>
                <a:path w="607441" h="853313">
                  <a:moveTo>
                    <a:pt x="0" y="0"/>
                  </a:moveTo>
                  <a:lnTo>
                    <a:pt x="607441" y="0"/>
                  </a:lnTo>
                  <a:lnTo>
                    <a:pt x="607441" y="853313"/>
                  </a:lnTo>
                  <a:lnTo>
                    <a:pt x="0" y="853313"/>
                  </a:lnTo>
                  <a:lnTo>
                    <a:pt x="0" y="0"/>
                  </a:lnTo>
                  <a:close/>
                </a:path>
              </a:pathLst>
            </a:custGeom>
            <a:blipFill>
              <a:blip r:embed="rId4"/>
              <a:stretch>
                <a:fillRect l="-320" r="-319"/>
              </a:stretch>
            </a:blipFill>
          </p:spPr>
        </p:sp>
      </p:grpSp>
      <p:grpSp>
        <p:nvGrpSpPr>
          <p:cNvPr id="14" name="Group 14"/>
          <p:cNvGrpSpPr/>
          <p:nvPr/>
        </p:nvGrpSpPr>
        <p:grpSpPr>
          <a:xfrm>
            <a:off x="3348002" y="2761708"/>
            <a:ext cx="296248" cy="639984"/>
            <a:chOff x="0" y="0"/>
            <a:chExt cx="394997" cy="853312"/>
          </a:xfrm>
        </p:grpSpPr>
        <p:sp>
          <p:nvSpPr>
            <p:cNvPr id="15" name="Freeform 15"/>
            <p:cNvSpPr/>
            <p:nvPr/>
          </p:nvSpPr>
          <p:spPr>
            <a:xfrm>
              <a:off x="0" y="0"/>
              <a:ext cx="394970" cy="853313"/>
            </a:xfrm>
            <a:custGeom>
              <a:avLst/>
              <a:gdLst/>
              <a:ahLst/>
              <a:cxnLst/>
              <a:rect l="l" t="t" r="r" b="b"/>
              <a:pathLst>
                <a:path w="394970" h="853313">
                  <a:moveTo>
                    <a:pt x="0" y="0"/>
                  </a:moveTo>
                  <a:lnTo>
                    <a:pt x="394970" y="0"/>
                  </a:lnTo>
                  <a:lnTo>
                    <a:pt x="394970" y="853313"/>
                  </a:lnTo>
                  <a:lnTo>
                    <a:pt x="0" y="853313"/>
                  </a:lnTo>
                  <a:lnTo>
                    <a:pt x="0" y="0"/>
                  </a:lnTo>
                  <a:close/>
                </a:path>
              </a:pathLst>
            </a:custGeom>
            <a:blipFill>
              <a:blip r:embed="rId5"/>
              <a:stretch>
                <a:fillRect t="-22" r="-6" b="-22"/>
              </a:stretch>
            </a:blipFill>
          </p:spPr>
        </p:sp>
      </p:grpSp>
      <p:sp>
        <p:nvSpPr>
          <p:cNvPr id="16" name="Freeform 16"/>
          <p:cNvSpPr/>
          <p:nvPr/>
        </p:nvSpPr>
        <p:spPr>
          <a:xfrm>
            <a:off x="12913007" y="8767662"/>
            <a:ext cx="5245893" cy="1580325"/>
          </a:xfrm>
          <a:custGeom>
            <a:avLst/>
            <a:gdLst/>
            <a:ahLst/>
            <a:cxnLst/>
            <a:rect l="l" t="t" r="r" b="b"/>
            <a:pathLst>
              <a:path w="5245893" h="1580325">
                <a:moveTo>
                  <a:pt x="0" y="0"/>
                </a:moveTo>
                <a:lnTo>
                  <a:pt x="5245893" y="0"/>
                </a:lnTo>
                <a:lnTo>
                  <a:pt x="5245893" y="1580326"/>
                </a:lnTo>
                <a:lnTo>
                  <a:pt x="0" y="1580326"/>
                </a:lnTo>
                <a:lnTo>
                  <a:pt x="0" y="0"/>
                </a:lnTo>
                <a:close/>
              </a:path>
            </a:pathLst>
          </a:custGeom>
          <a:blipFill>
            <a:blip r:embed="rId6">
              <a:alphaModFix amt="50000"/>
            </a:blip>
            <a:stretch>
              <a:fillRect/>
            </a:stretch>
          </a:blipFill>
        </p:spPr>
      </p:sp>
      <p:sp>
        <p:nvSpPr>
          <p:cNvPr id="5" name="Rectangle 1">
            <a:extLst>
              <a:ext uri="{FF2B5EF4-FFF2-40B4-BE49-F238E27FC236}">
                <a16:creationId xmlns:a16="http://schemas.microsoft.com/office/drawing/2014/main" id="{FBFA0ECD-E527-6F86-BA2F-BF58CCB8C89E}"/>
              </a:ext>
            </a:extLst>
          </p:cNvPr>
          <p:cNvSpPr>
            <a:spLocks noGrp="1" noChangeArrowheads="1"/>
          </p:cNvSpPr>
          <p:nvPr>
            <p:ph idx="1"/>
          </p:nvPr>
        </p:nvSpPr>
        <p:spPr bwMode="auto">
          <a:xfrm>
            <a:off x="191218" y="4733047"/>
            <a:ext cx="301686"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8C16D094-2F47-9614-964D-C2FEC531D708}"/>
              </a:ext>
            </a:extLst>
          </p:cNvPr>
          <p:cNvSpPr txBox="1"/>
          <p:nvPr/>
        </p:nvSpPr>
        <p:spPr>
          <a:xfrm>
            <a:off x="3496116" y="3055396"/>
            <a:ext cx="10809498" cy="3154710"/>
          </a:xfrm>
          <a:prstGeom prst="rect">
            <a:avLst/>
          </a:prstGeom>
          <a:noFill/>
        </p:spPr>
        <p:txBody>
          <a:bodyPr wrap="none" rtlCol="0">
            <a:spAutoFit/>
          </a:bodyPr>
          <a:lstStyle/>
          <a:p>
            <a:r>
              <a:rPr lang="en-US" sz="19900" dirty="0"/>
              <a:t>Thank You</a:t>
            </a:r>
            <a:endParaRPr lang="en-IN" sz="19900" dirty="0"/>
          </a:p>
        </p:txBody>
      </p:sp>
    </p:spTree>
    <p:extLst>
      <p:ext uri="{BB962C8B-B14F-4D97-AF65-F5344CB8AC3E}">
        <p14:creationId xmlns:p14="http://schemas.microsoft.com/office/powerpoint/2010/main" val="3173151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599" y="8743963"/>
            <a:ext cx="18288000" cy="1902187"/>
            <a:chOff x="0" y="0"/>
            <a:chExt cx="24384000" cy="2536250"/>
          </a:xfrm>
        </p:grpSpPr>
        <p:sp>
          <p:nvSpPr>
            <p:cNvPr id="3" name="Freeform 3"/>
            <p:cNvSpPr/>
            <p:nvPr/>
          </p:nvSpPr>
          <p:spPr>
            <a:xfrm>
              <a:off x="0" y="0"/>
              <a:ext cx="24384000" cy="2536250"/>
            </a:xfrm>
            <a:custGeom>
              <a:avLst/>
              <a:gdLst/>
              <a:ahLst/>
              <a:cxnLst/>
              <a:rect l="l" t="t" r="r" b="b"/>
              <a:pathLst>
                <a:path w="24384000" h="2536250">
                  <a:moveTo>
                    <a:pt x="0" y="0"/>
                  </a:moveTo>
                  <a:lnTo>
                    <a:pt x="24384000" y="0"/>
                  </a:lnTo>
                  <a:lnTo>
                    <a:pt x="24384000" y="2536250"/>
                  </a:lnTo>
                  <a:lnTo>
                    <a:pt x="0" y="2536250"/>
                  </a:lnTo>
                  <a:close/>
                </a:path>
              </a:pathLst>
            </a:custGeom>
            <a:solidFill>
              <a:srgbClr val="2066B8"/>
            </a:solidFill>
          </p:spPr>
        </p:sp>
      </p:grpSp>
      <p:grpSp>
        <p:nvGrpSpPr>
          <p:cNvPr id="4" name="Group 4"/>
          <p:cNvGrpSpPr/>
          <p:nvPr/>
        </p:nvGrpSpPr>
        <p:grpSpPr>
          <a:xfrm>
            <a:off x="17338851" y="-25637"/>
            <a:ext cx="975103" cy="975103"/>
            <a:chOff x="0" y="0"/>
            <a:chExt cx="1300137" cy="1300137"/>
          </a:xfrm>
        </p:grpSpPr>
        <p:sp>
          <p:nvSpPr>
            <p:cNvPr id="5" name="Freeform 5"/>
            <p:cNvSpPr/>
            <p:nvPr/>
          </p:nvSpPr>
          <p:spPr>
            <a:xfrm>
              <a:off x="0" y="0"/>
              <a:ext cx="1300099" cy="1300099"/>
            </a:xfrm>
            <a:custGeom>
              <a:avLst/>
              <a:gdLst/>
              <a:ahLst/>
              <a:cxnLst/>
              <a:rect l="l" t="t" r="r" b="b"/>
              <a:pathLst>
                <a:path w="1300099" h="1300099">
                  <a:moveTo>
                    <a:pt x="0" y="0"/>
                  </a:moveTo>
                  <a:lnTo>
                    <a:pt x="1300099" y="0"/>
                  </a:lnTo>
                  <a:lnTo>
                    <a:pt x="1300099" y="1300099"/>
                  </a:lnTo>
                  <a:lnTo>
                    <a:pt x="0" y="1300099"/>
                  </a:lnTo>
                  <a:lnTo>
                    <a:pt x="0" y="0"/>
                  </a:lnTo>
                  <a:close/>
                </a:path>
              </a:pathLst>
            </a:custGeom>
            <a:blipFill>
              <a:blip r:embed="rId3"/>
              <a:stretch>
                <a:fillRect r="-2" b="-2"/>
              </a:stretch>
            </a:blipFill>
          </p:spPr>
        </p:sp>
      </p:grpSp>
      <p:grpSp>
        <p:nvGrpSpPr>
          <p:cNvPr id="6" name="Group 6"/>
          <p:cNvGrpSpPr/>
          <p:nvPr/>
        </p:nvGrpSpPr>
        <p:grpSpPr>
          <a:xfrm>
            <a:off x="-25599" y="-25637"/>
            <a:ext cx="975103" cy="975103"/>
            <a:chOff x="0" y="0"/>
            <a:chExt cx="1300137" cy="1300137"/>
          </a:xfrm>
        </p:grpSpPr>
        <p:sp>
          <p:nvSpPr>
            <p:cNvPr id="7" name="Freeform 7"/>
            <p:cNvSpPr/>
            <p:nvPr/>
          </p:nvSpPr>
          <p:spPr>
            <a:xfrm>
              <a:off x="0" y="0"/>
              <a:ext cx="1300099" cy="1300099"/>
            </a:xfrm>
            <a:custGeom>
              <a:avLst/>
              <a:gdLst/>
              <a:ahLst/>
              <a:cxnLst/>
              <a:rect l="l" t="t" r="r" b="b"/>
              <a:pathLst>
                <a:path w="1300099" h="1300099">
                  <a:moveTo>
                    <a:pt x="0" y="0"/>
                  </a:moveTo>
                  <a:lnTo>
                    <a:pt x="1300099" y="0"/>
                  </a:lnTo>
                  <a:lnTo>
                    <a:pt x="1300099" y="1300099"/>
                  </a:lnTo>
                  <a:lnTo>
                    <a:pt x="0" y="1300099"/>
                  </a:lnTo>
                  <a:lnTo>
                    <a:pt x="0" y="0"/>
                  </a:lnTo>
                  <a:close/>
                </a:path>
              </a:pathLst>
            </a:custGeom>
            <a:blipFill>
              <a:blip r:embed="rId3"/>
              <a:stretch>
                <a:fillRect r="-2" b="-2"/>
              </a:stretch>
            </a:blipFill>
          </p:spPr>
        </p:sp>
      </p:grpSp>
      <p:grpSp>
        <p:nvGrpSpPr>
          <p:cNvPr id="8" name="Group 8"/>
          <p:cNvGrpSpPr/>
          <p:nvPr/>
        </p:nvGrpSpPr>
        <p:grpSpPr>
          <a:xfrm>
            <a:off x="-24226" y="7481293"/>
            <a:ext cx="981275" cy="2193673"/>
            <a:chOff x="0" y="0"/>
            <a:chExt cx="1308367" cy="2924897"/>
          </a:xfrm>
        </p:grpSpPr>
        <p:sp>
          <p:nvSpPr>
            <p:cNvPr id="9" name="Freeform 9"/>
            <p:cNvSpPr/>
            <p:nvPr/>
          </p:nvSpPr>
          <p:spPr>
            <a:xfrm>
              <a:off x="0" y="0"/>
              <a:ext cx="1308354" cy="2924937"/>
            </a:xfrm>
            <a:custGeom>
              <a:avLst/>
              <a:gdLst/>
              <a:ahLst/>
              <a:cxnLst/>
              <a:rect l="l" t="t" r="r" b="b"/>
              <a:pathLst>
                <a:path w="1308354" h="2924937">
                  <a:moveTo>
                    <a:pt x="0" y="0"/>
                  </a:moveTo>
                  <a:lnTo>
                    <a:pt x="1308354" y="0"/>
                  </a:lnTo>
                  <a:lnTo>
                    <a:pt x="1308354" y="2924937"/>
                  </a:lnTo>
                  <a:lnTo>
                    <a:pt x="0" y="2924937"/>
                  </a:lnTo>
                  <a:lnTo>
                    <a:pt x="0" y="0"/>
                  </a:lnTo>
                  <a:close/>
                </a:path>
              </a:pathLst>
            </a:custGeom>
            <a:blipFill>
              <a:blip r:embed="rId4"/>
              <a:stretch>
                <a:fillRect l="-56" r="-57" b="1"/>
              </a:stretch>
            </a:blipFill>
          </p:spPr>
        </p:sp>
      </p:grpSp>
      <p:grpSp>
        <p:nvGrpSpPr>
          <p:cNvPr id="10" name="Group 10"/>
          <p:cNvGrpSpPr/>
          <p:nvPr/>
        </p:nvGrpSpPr>
        <p:grpSpPr>
          <a:xfrm>
            <a:off x="359150" y="1410968"/>
            <a:ext cx="347474" cy="1772122"/>
            <a:chOff x="0" y="0"/>
            <a:chExt cx="463299" cy="2362829"/>
          </a:xfrm>
        </p:grpSpPr>
        <p:sp>
          <p:nvSpPr>
            <p:cNvPr id="11" name="Freeform 11"/>
            <p:cNvSpPr/>
            <p:nvPr/>
          </p:nvSpPr>
          <p:spPr>
            <a:xfrm>
              <a:off x="0" y="0"/>
              <a:ext cx="463296" cy="2362835"/>
            </a:xfrm>
            <a:custGeom>
              <a:avLst/>
              <a:gdLst/>
              <a:ahLst/>
              <a:cxnLst/>
              <a:rect l="l" t="t" r="r" b="b"/>
              <a:pathLst>
                <a:path w="463296" h="2362835">
                  <a:moveTo>
                    <a:pt x="0" y="0"/>
                  </a:moveTo>
                  <a:lnTo>
                    <a:pt x="463296" y="0"/>
                  </a:lnTo>
                  <a:lnTo>
                    <a:pt x="463296" y="2362835"/>
                  </a:lnTo>
                  <a:lnTo>
                    <a:pt x="0" y="2362835"/>
                  </a:lnTo>
                  <a:lnTo>
                    <a:pt x="0" y="0"/>
                  </a:lnTo>
                  <a:close/>
                </a:path>
              </a:pathLst>
            </a:custGeom>
            <a:blipFill>
              <a:blip r:embed="rId5"/>
              <a:stretch>
                <a:fillRect t="-653" b="-653"/>
              </a:stretch>
            </a:blipFill>
          </p:spPr>
        </p:sp>
      </p:grpSp>
      <p:grpSp>
        <p:nvGrpSpPr>
          <p:cNvPr id="12" name="Group 12"/>
          <p:cNvGrpSpPr/>
          <p:nvPr/>
        </p:nvGrpSpPr>
        <p:grpSpPr>
          <a:xfrm>
            <a:off x="17470042" y="6735428"/>
            <a:ext cx="356360" cy="1842702"/>
            <a:chOff x="0" y="0"/>
            <a:chExt cx="475147" cy="2456936"/>
          </a:xfrm>
        </p:grpSpPr>
        <p:sp>
          <p:nvSpPr>
            <p:cNvPr id="13" name="Freeform 13"/>
            <p:cNvSpPr/>
            <p:nvPr/>
          </p:nvSpPr>
          <p:spPr>
            <a:xfrm>
              <a:off x="0" y="0"/>
              <a:ext cx="475107" cy="2456942"/>
            </a:xfrm>
            <a:custGeom>
              <a:avLst/>
              <a:gdLst/>
              <a:ahLst/>
              <a:cxnLst/>
              <a:rect l="l" t="t" r="r" b="b"/>
              <a:pathLst>
                <a:path w="475107" h="2456942">
                  <a:moveTo>
                    <a:pt x="0" y="0"/>
                  </a:moveTo>
                  <a:lnTo>
                    <a:pt x="475107" y="0"/>
                  </a:lnTo>
                  <a:lnTo>
                    <a:pt x="475107" y="2456942"/>
                  </a:lnTo>
                  <a:lnTo>
                    <a:pt x="0" y="2456942"/>
                  </a:lnTo>
                  <a:lnTo>
                    <a:pt x="0" y="0"/>
                  </a:lnTo>
                  <a:close/>
                </a:path>
              </a:pathLst>
            </a:custGeom>
            <a:blipFill>
              <a:blip r:embed="rId6"/>
              <a:stretch>
                <a:fillRect t="-438" r="-8" b="-437"/>
              </a:stretch>
            </a:blipFill>
          </p:spPr>
        </p:sp>
      </p:grpSp>
      <p:sp>
        <p:nvSpPr>
          <p:cNvPr id="14" name="Freeform 14"/>
          <p:cNvSpPr/>
          <p:nvPr/>
        </p:nvSpPr>
        <p:spPr>
          <a:xfrm>
            <a:off x="12662325" y="8723511"/>
            <a:ext cx="5316478" cy="1601589"/>
          </a:xfrm>
          <a:custGeom>
            <a:avLst/>
            <a:gdLst/>
            <a:ahLst/>
            <a:cxnLst/>
            <a:rect l="l" t="t" r="r" b="b"/>
            <a:pathLst>
              <a:path w="5316478" h="1601589">
                <a:moveTo>
                  <a:pt x="0" y="0"/>
                </a:moveTo>
                <a:lnTo>
                  <a:pt x="5316478" y="0"/>
                </a:lnTo>
                <a:lnTo>
                  <a:pt x="5316478" y="1601589"/>
                </a:lnTo>
                <a:lnTo>
                  <a:pt x="0" y="1601589"/>
                </a:lnTo>
                <a:lnTo>
                  <a:pt x="0" y="0"/>
                </a:lnTo>
                <a:close/>
              </a:path>
            </a:pathLst>
          </a:custGeom>
          <a:blipFill>
            <a:blip r:embed="rId7">
              <a:alphaModFix amt="50000"/>
            </a:blip>
            <a:stretch>
              <a:fillRect/>
            </a:stretch>
          </a:blipFill>
        </p:spPr>
      </p:sp>
      <p:sp>
        <p:nvSpPr>
          <p:cNvPr id="19" name="Title 18">
            <a:extLst>
              <a:ext uri="{FF2B5EF4-FFF2-40B4-BE49-F238E27FC236}">
                <a16:creationId xmlns:a16="http://schemas.microsoft.com/office/drawing/2014/main" id="{A104AEB1-566F-A5E0-A149-5960B8804B28}"/>
              </a:ext>
            </a:extLst>
          </p:cNvPr>
          <p:cNvSpPr>
            <a:spLocks noGrp="1"/>
          </p:cNvSpPr>
          <p:nvPr>
            <p:ph type="title"/>
          </p:nvPr>
        </p:nvSpPr>
        <p:spPr>
          <a:xfrm>
            <a:off x="6096000" y="983245"/>
            <a:ext cx="7772400" cy="1362075"/>
          </a:xfrm>
        </p:spPr>
        <p:txBody>
          <a:bodyPr>
            <a:normAutofit/>
          </a:bodyPr>
          <a:lstStyle/>
          <a:p>
            <a:r>
              <a:rPr lang="en-IN" sz="7000" dirty="0">
                <a:latin typeface="Montserrat Bold" panose="020B0604020202020204" charset="0"/>
              </a:rPr>
              <a:t>Oculicheck</a:t>
            </a:r>
          </a:p>
        </p:txBody>
      </p:sp>
      <p:sp>
        <p:nvSpPr>
          <p:cNvPr id="20" name="Text Placeholder 19">
            <a:extLst>
              <a:ext uri="{FF2B5EF4-FFF2-40B4-BE49-F238E27FC236}">
                <a16:creationId xmlns:a16="http://schemas.microsoft.com/office/drawing/2014/main" id="{D2F58988-C8F1-2E0C-72DB-7169F39FE457}"/>
              </a:ext>
            </a:extLst>
          </p:cNvPr>
          <p:cNvSpPr>
            <a:spLocks noGrp="1"/>
          </p:cNvSpPr>
          <p:nvPr>
            <p:ph type="body" idx="1"/>
          </p:nvPr>
        </p:nvSpPr>
        <p:spPr>
          <a:xfrm>
            <a:off x="6248400" y="1054160"/>
            <a:ext cx="7772400" cy="1601589"/>
          </a:xfrm>
        </p:spPr>
        <p:txBody>
          <a:bodyPr>
            <a:normAutofit/>
          </a:bodyPr>
          <a:lstStyle/>
          <a:p>
            <a:r>
              <a:rPr lang="en-IN" sz="3200" dirty="0">
                <a:solidFill>
                  <a:schemeClr val="tx1"/>
                </a:solidFill>
                <a:latin typeface="Inter" panose="020B0604020202020204" charset="0"/>
                <a:ea typeface="Inter" panose="020B0604020202020204" charset="0"/>
              </a:rPr>
              <a:t>Lorem Ipsum</a:t>
            </a:r>
          </a:p>
        </p:txBody>
      </p:sp>
      <p:sp>
        <p:nvSpPr>
          <p:cNvPr id="21" name="TextBox 17">
            <a:extLst>
              <a:ext uri="{FF2B5EF4-FFF2-40B4-BE49-F238E27FC236}">
                <a16:creationId xmlns:a16="http://schemas.microsoft.com/office/drawing/2014/main" id="{436726A2-B6D2-7101-9D00-00A1CF6C0BB5}"/>
              </a:ext>
            </a:extLst>
          </p:cNvPr>
          <p:cNvSpPr txBox="1"/>
          <p:nvPr/>
        </p:nvSpPr>
        <p:spPr>
          <a:xfrm>
            <a:off x="1828800" y="3821249"/>
            <a:ext cx="4267200" cy="2008050"/>
          </a:xfrm>
          <a:prstGeom prst="rect">
            <a:avLst/>
          </a:prstGeom>
        </p:spPr>
        <p:txBody>
          <a:bodyPr wrap="square" lIns="0" tIns="0" rIns="0" bIns="0" rtlCol="0" anchor="b">
            <a:spAutoFit/>
          </a:bodyPr>
          <a:lstStyle/>
          <a:p>
            <a:pPr>
              <a:lnSpc>
                <a:spcPts val="4030"/>
              </a:lnSpc>
              <a:spcBef>
                <a:spcPct val="0"/>
              </a:spcBef>
            </a:pPr>
            <a:r>
              <a:rPr lang="en-US" sz="2799" dirty="0">
                <a:solidFill>
                  <a:srgbClr val="000000"/>
                </a:solidFill>
                <a:latin typeface="Inter"/>
              </a:rPr>
              <a:t>Team Members :</a:t>
            </a:r>
          </a:p>
          <a:p>
            <a:pPr marL="457200" indent="-457200">
              <a:lnSpc>
                <a:spcPts val="4030"/>
              </a:lnSpc>
              <a:spcBef>
                <a:spcPct val="0"/>
              </a:spcBef>
              <a:buFontTx/>
              <a:buChar char="-"/>
            </a:pPr>
            <a:r>
              <a:rPr lang="en-US" sz="2799" dirty="0">
                <a:solidFill>
                  <a:srgbClr val="000000"/>
                </a:solidFill>
                <a:latin typeface="Inter"/>
              </a:rPr>
              <a:t>Harshil Malhotra</a:t>
            </a:r>
          </a:p>
          <a:p>
            <a:pPr marL="457200" indent="-457200">
              <a:lnSpc>
                <a:spcPts val="4030"/>
              </a:lnSpc>
              <a:spcBef>
                <a:spcPct val="0"/>
              </a:spcBef>
              <a:buFontTx/>
              <a:buChar char="-"/>
            </a:pPr>
            <a:r>
              <a:rPr lang="en-US" sz="2799" dirty="0">
                <a:solidFill>
                  <a:srgbClr val="000000"/>
                </a:solidFill>
                <a:latin typeface="Inter"/>
              </a:rPr>
              <a:t>Aayushi Raj</a:t>
            </a:r>
          </a:p>
          <a:p>
            <a:pPr marL="457200" indent="-457200">
              <a:lnSpc>
                <a:spcPts val="4030"/>
              </a:lnSpc>
              <a:spcBef>
                <a:spcPct val="0"/>
              </a:spcBef>
              <a:buFontTx/>
              <a:buChar char="-"/>
            </a:pPr>
            <a:r>
              <a:rPr lang="en-US" sz="2799" dirty="0">
                <a:solidFill>
                  <a:srgbClr val="000000"/>
                </a:solidFill>
                <a:latin typeface="Inter"/>
              </a:rPr>
              <a:t>Nityam Sharma</a:t>
            </a:r>
          </a:p>
        </p:txBody>
      </p:sp>
      <p:pic>
        <p:nvPicPr>
          <p:cNvPr id="22" name="Picture 21">
            <a:extLst>
              <a:ext uri="{FF2B5EF4-FFF2-40B4-BE49-F238E27FC236}">
                <a16:creationId xmlns:a16="http://schemas.microsoft.com/office/drawing/2014/main" id="{91C6F145-D465-B1F5-5A6D-2E109A6828DB}"/>
              </a:ext>
            </a:extLst>
          </p:cNvPr>
          <p:cNvPicPr>
            <a:picLocks noChangeAspect="1"/>
          </p:cNvPicPr>
          <p:nvPr/>
        </p:nvPicPr>
        <p:blipFill>
          <a:blip r:embed="rId8"/>
          <a:stretch>
            <a:fillRect/>
          </a:stretch>
        </p:blipFill>
        <p:spPr>
          <a:xfrm>
            <a:off x="9372600" y="4235330"/>
            <a:ext cx="7620000" cy="4286250"/>
          </a:xfrm>
          <a:prstGeom prst="rect">
            <a:avLst/>
          </a:prstGeom>
        </p:spPr>
      </p:pic>
      <p:sp>
        <p:nvSpPr>
          <p:cNvPr id="23" name="TextBox 17">
            <a:extLst>
              <a:ext uri="{FF2B5EF4-FFF2-40B4-BE49-F238E27FC236}">
                <a16:creationId xmlns:a16="http://schemas.microsoft.com/office/drawing/2014/main" id="{7039813E-9DB7-AA19-FECB-705E7A6B9831}"/>
              </a:ext>
            </a:extLst>
          </p:cNvPr>
          <p:cNvSpPr txBox="1"/>
          <p:nvPr/>
        </p:nvSpPr>
        <p:spPr>
          <a:xfrm>
            <a:off x="1377974" y="7915843"/>
            <a:ext cx="5175226" cy="469167"/>
          </a:xfrm>
          <a:prstGeom prst="rect">
            <a:avLst/>
          </a:prstGeom>
        </p:spPr>
        <p:txBody>
          <a:bodyPr wrap="square" lIns="0" tIns="0" rIns="0" bIns="0" rtlCol="0" anchor="t">
            <a:spAutoFit/>
          </a:bodyPr>
          <a:lstStyle/>
          <a:p>
            <a:pPr>
              <a:lnSpc>
                <a:spcPts val="4030"/>
              </a:lnSpc>
              <a:spcBef>
                <a:spcPct val="0"/>
              </a:spcBef>
            </a:pPr>
            <a:r>
              <a:rPr lang="en-US" sz="2799" dirty="0">
                <a:solidFill>
                  <a:srgbClr val="000000"/>
                </a:solidFill>
                <a:latin typeface="Inter"/>
              </a:rPr>
              <a:t>Presented on: 30</a:t>
            </a:r>
            <a:r>
              <a:rPr lang="en-US" sz="2799" baseline="30000" dirty="0">
                <a:solidFill>
                  <a:srgbClr val="000000"/>
                </a:solidFill>
                <a:latin typeface="Inter"/>
              </a:rPr>
              <a:t>th</a:t>
            </a:r>
            <a:r>
              <a:rPr lang="en-US" sz="2799" dirty="0">
                <a:solidFill>
                  <a:srgbClr val="000000"/>
                </a:solidFill>
                <a:latin typeface="Inter"/>
              </a:rPr>
              <a:t> June,2024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61D6A2C-1B5A-0429-4F06-35CC2CB6B884}"/>
              </a:ext>
            </a:extLst>
          </p:cNvPr>
          <p:cNvSpPr/>
          <p:nvPr/>
        </p:nvSpPr>
        <p:spPr>
          <a:xfrm>
            <a:off x="4876800" y="5295900"/>
            <a:ext cx="8382000" cy="3115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a:extLst>
              <a:ext uri="{FF2B5EF4-FFF2-40B4-BE49-F238E27FC236}">
                <a16:creationId xmlns:a16="http://schemas.microsoft.com/office/drawing/2014/main" id="{A9E6587F-DFBA-1832-037C-F76DF3199C72}"/>
              </a:ext>
            </a:extLst>
          </p:cNvPr>
          <p:cNvPicPr>
            <a:picLocks noChangeAspect="1"/>
          </p:cNvPicPr>
          <p:nvPr/>
        </p:nvPicPr>
        <p:blipFill>
          <a:blip r:embed="rId3"/>
          <a:stretch>
            <a:fillRect/>
          </a:stretch>
        </p:blipFill>
        <p:spPr>
          <a:xfrm>
            <a:off x="9585640" y="2091273"/>
            <a:ext cx="7346317" cy="2621507"/>
          </a:xfrm>
          <a:prstGeom prst="rect">
            <a:avLst/>
          </a:prstGeom>
        </p:spPr>
      </p:pic>
      <p:sp>
        <p:nvSpPr>
          <p:cNvPr id="19" name="Rectangle 18">
            <a:extLst>
              <a:ext uri="{FF2B5EF4-FFF2-40B4-BE49-F238E27FC236}">
                <a16:creationId xmlns:a16="http://schemas.microsoft.com/office/drawing/2014/main" id="{3A596851-C075-32DC-8C7B-C8B0B62F2B61}"/>
              </a:ext>
            </a:extLst>
          </p:cNvPr>
          <p:cNvSpPr/>
          <p:nvPr/>
        </p:nvSpPr>
        <p:spPr>
          <a:xfrm>
            <a:off x="699261" y="2105712"/>
            <a:ext cx="7323980" cy="2592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2"/>
          <p:cNvGrpSpPr/>
          <p:nvPr/>
        </p:nvGrpSpPr>
        <p:grpSpPr>
          <a:xfrm>
            <a:off x="0" y="8602447"/>
            <a:ext cx="18288000" cy="1716024"/>
            <a:chOff x="0" y="0"/>
            <a:chExt cx="24384000" cy="2288032"/>
          </a:xfrm>
        </p:grpSpPr>
        <p:sp>
          <p:nvSpPr>
            <p:cNvPr id="3" name="Freeform 3"/>
            <p:cNvSpPr/>
            <p:nvPr/>
          </p:nvSpPr>
          <p:spPr>
            <a:xfrm>
              <a:off x="0" y="0"/>
              <a:ext cx="24384000" cy="2288032"/>
            </a:xfrm>
            <a:custGeom>
              <a:avLst/>
              <a:gdLst/>
              <a:ahLst/>
              <a:cxnLst/>
              <a:rect l="l" t="t" r="r" b="b"/>
              <a:pathLst>
                <a:path w="24384000" h="2288032">
                  <a:moveTo>
                    <a:pt x="0" y="0"/>
                  </a:moveTo>
                  <a:lnTo>
                    <a:pt x="24384000" y="0"/>
                  </a:lnTo>
                  <a:lnTo>
                    <a:pt x="24384000" y="2288032"/>
                  </a:lnTo>
                  <a:lnTo>
                    <a:pt x="0" y="2288032"/>
                  </a:lnTo>
                  <a:close/>
                </a:path>
              </a:pathLst>
            </a:custGeom>
            <a:solidFill>
              <a:srgbClr val="2066B8"/>
            </a:solidFill>
          </p:spPr>
        </p:sp>
      </p:grpSp>
      <p:grpSp>
        <p:nvGrpSpPr>
          <p:cNvPr id="4" name="Group 4"/>
          <p:cNvGrpSpPr/>
          <p:nvPr/>
        </p:nvGrpSpPr>
        <p:grpSpPr>
          <a:xfrm>
            <a:off x="-31512" y="-31528"/>
            <a:ext cx="2853102" cy="1274048"/>
            <a:chOff x="0" y="0"/>
            <a:chExt cx="3804136" cy="1698731"/>
          </a:xfrm>
        </p:grpSpPr>
        <p:sp>
          <p:nvSpPr>
            <p:cNvPr id="5" name="Freeform 5"/>
            <p:cNvSpPr/>
            <p:nvPr/>
          </p:nvSpPr>
          <p:spPr>
            <a:xfrm>
              <a:off x="0" y="0"/>
              <a:ext cx="3804158" cy="1698752"/>
            </a:xfrm>
            <a:custGeom>
              <a:avLst/>
              <a:gdLst/>
              <a:ahLst/>
              <a:cxnLst/>
              <a:rect l="l" t="t" r="r" b="b"/>
              <a:pathLst>
                <a:path w="3804158" h="1698752">
                  <a:moveTo>
                    <a:pt x="0" y="0"/>
                  </a:moveTo>
                  <a:lnTo>
                    <a:pt x="3804158" y="0"/>
                  </a:lnTo>
                  <a:lnTo>
                    <a:pt x="3804158" y="1698752"/>
                  </a:lnTo>
                  <a:lnTo>
                    <a:pt x="0" y="1698752"/>
                  </a:lnTo>
                  <a:lnTo>
                    <a:pt x="0" y="0"/>
                  </a:lnTo>
                  <a:close/>
                </a:path>
              </a:pathLst>
            </a:custGeom>
            <a:blipFill>
              <a:blip r:embed="rId4"/>
              <a:stretch>
                <a:fillRect t="-13" b="-11"/>
              </a:stretch>
            </a:blipFill>
          </p:spPr>
        </p:sp>
      </p:grpSp>
      <p:grpSp>
        <p:nvGrpSpPr>
          <p:cNvPr id="6" name="Group 6"/>
          <p:cNvGrpSpPr/>
          <p:nvPr/>
        </p:nvGrpSpPr>
        <p:grpSpPr>
          <a:xfrm>
            <a:off x="492902" y="6277186"/>
            <a:ext cx="412748" cy="2134340"/>
            <a:chOff x="0" y="0"/>
            <a:chExt cx="550331" cy="2845787"/>
          </a:xfrm>
        </p:grpSpPr>
        <p:sp>
          <p:nvSpPr>
            <p:cNvPr id="7" name="Freeform 7"/>
            <p:cNvSpPr/>
            <p:nvPr/>
          </p:nvSpPr>
          <p:spPr>
            <a:xfrm>
              <a:off x="0" y="0"/>
              <a:ext cx="550291" cy="2845816"/>
            </a:xfrm>
            <a:custGeom>
              <a:avLst/>
              <a:gdLst/>
              <a:ahLst/>
              <a:cxnLst/>
              <a:rect l="l" t="t" r="r" b="b"/>
              <a:pathLst>
                <a:path w="550291" h="2845816">
                  <a:moveTo>
                    <a:pt x="0" y="0"/>
                  </a:moveTo>
                  <a:lnTo>
                    <a:pt x="550291" y="0"/>
                  </a:lnTo>
                  <a:lnTo>
                    <a:pt x="550291" y="2845816"/>
                  </a:lnTo>
                  <a:lnTo>
                    <a:pt x="0" y="2845816"/>
                  </a:lnTo>
                  <a:lnTo>
                    <a:pt x="0" y="0"/>
                  </a:lnTo>
                  <a:close/>
                </a:path>
              </a:pathLst>
            </a:custGeom>
            <a:blipFill>
              <a:blip r:embed="rId5"/>
              <a:stretch>
                <a:fillRect t="-369" r="-7" b="-368"/>
              </a:stretch>
            </a:blipFill>
          </p:spPr>
        </p:sp>
      </p:grpSp>
      <p:grpSp>
        <p:nvGrpSpPr>
          <p:cNvPr id="8" name="Group 8"/>
          <p:cNvGrpSpPr/>
          <p:nvPr/>
        </p:nvGrpSpPr>
        <p:grpSpPr>
          <a:xfrm>
            <a:off x="14723456" y="328608"/>
            <a:ext cx="2134340" cy="412748"/>
            <a:chOff x="0" y="0"/>
            <a:chExt cx="2845787" cy="550331"/>
          </a:xfrm>
        </p:grpSpPr>
        <p:sp>
          <p:nvSpPr>
            <p:cNvPr id="9" name="Freeform 9"/>
            <p:cNvSpPr/>
            <p:nvPr/>
          </p:nvSpPr>
          <p:spPr>
            <a:xfrm>
              <a:off x="0" y="0"/>
              <a:ext cx="2845816" cy="550291"/>
            </a:xfrm>
            <a:custGeom>
              <a:avLst/>
              <a:gdLst/>
              <a:ahLst/>
              <a:cxnLst/>
              <a:rect l="l" t="t" r="r" b="b"/>
              <a:pathLst>
                <a:path w="2845816" h="550291">
                  <a:moveTo>
                    <a:pt x="0" y="0"/>
                  </a:moveTo>
                  <a:lnTo>
                    <a:pt x="2845816" y="0"/>
                  </a:lnTo>
                  <a:lnTo>
                    <a:pt x="2845816" y="550291"/>
                  </a:lnTo>
                  <a:lnTo>
                    <a:pt x="0" y="550291"/>
                  </a:lnTo>
                  <a:lnTo>
                    <a:pt x="0" y="0"/>
                  </a:lnTo>
                  <a:close/>
                </a:path>
              </a:pathLst>
            </a:custGeom>
            <a:blipFill>
              <a:blip r:embed="rId6"/>
              <a:stretch>
                <a:fillRect l="-369" r="-368" b="-7"/>
              </a:stretch>
            </a:blipFill>
          </p:spPr>
        </p:sp>
      </p:grpSp>
      <p:grpSp>
        <p:nvGrpSpPr>
          <p:cNvPr id="10" name="Group 10"/>
          <p:cNvGrpSpPr/>
          <p:nvPr/>
        </p:nvGrpSpPr>
        <p:grpSpPr>
          <a:xfrm>
            <a:off x="17045465" y="5749345"/>
            <a:ext cx="1274048" cy="2853102"/>
            <a:chOff x="0" y="0"/>
            <a:chExt cx="1698731" cy="3804136"/>
          </a:xfrm>
        </p:grpSpPr>
        <p:sp>
          <p:nvSpPr>
            <p:cNvPr id="11" name="Freeform 11"/>
            <p:cNvSpPr/>
            <p:nvPr/>
          </p:nvSpPr>
          <p:spPr>
            <a:xfrm>
              <a:off x="0" y="0"/>
              <a:ext cx="1698752" cy="3804158"/>
            </a:xfrm>
            <a:custGeom>
              <a:avLst/>
              <a:gdLst/>
              <a:ahLst/>
              <a:cxnLst/>
              <a:rect l="l" t="t" r="r" b="b"/>
              <a:pathLst>
                <a:path w="1698752" h="3804158">
                  <a:moveTo>
                    <a:pt x="0" y="0"/>
                  </a:moveTo>
                  <a:lnTo>
                    <a:pt x="1698752" y="0"/>
                  </a:lnTo>
                  <a:lnTo>
                    <a:pt x="1698752" y="3804158"/>
                  </a:lnTo>
                  <a:lnTo>
                    <a:pt x="0" y="3804158"/>
                  </a:lnTo>
                  <a:lnTo>
                    <a:pt x="0" y="0"/>
                  </a:lnTo>
                  <a:close/>
                </a:path>
              </a:pathLst>
            </a:custGeom>
            <a:blipFill>
              <a:blip r:embed="rId7"/>
              <a:stretch>
                <a:fillRect l="-13" r="-11"/>
              </a:stretch>
            </a:blipFill>
          </p:spPr>
        </p:sp>
      </p:grpSp>
      <p:grpSp>
        <p:nvGrpSpPr>
          <p:cNvPr id="12" name="Group 12"/>
          <p:cNvGrpSpPr/>
          <p:nvPr/>
        </p:nvGrpSpPr>
        <p:grpSpPr>
          <a:xfrm>
            <a:off x="17188291" y="-29665"/>
            <a:ext cx="1129353" cy="1129353"/>
            <a:chOff x="0" y="0"/>
            <a:chExt cx="1505804" cy="1505804"/>
          </a:xfrm>
        </p:grpSpPr>
        <p:sp>
          <p:nvSpPr>
            <p:cNvPr id="13" name="Freeform 13"/>
            <p:cNvSpPr/>
            <p:nvPr/>
          </p:nvSpPr>
          <p:spPr>
            <a:xfrm>
              <a:off x="0" y="0"/>
              <a:ext cx="1505839" cy="1505839"/>
            </a:xfrm>
            <a:custGeom>
              <a:avLst/>
              <a:gdLst/>
              <a:ahLst/>
              <a:cxnLst/>
              <a:rect l="l" t="t" r="r" b="b"/>
              <a:pathLst>
                <a:path w="1505839" h="1505839">
                  <a:moveTo>
                    <a:pt x="0" y="0"/>
                  </a:moveTo>
                  <a:lnTo>
                    <a:pt x="1505839" y="0"/>
                  </a:lnTo>
                  <a:lnTo>
                    <a:pt x="1505839" y="1505839"/>
                  </a:lnTo>
                  <a:lnTo>
                    <a:pt x="0" y="1505839"/>
                  </a:lnTo>
                  <a:lnTo>
                    <a:pt x="0" y="0"/>
                  </a:lnTo>
                  <a:close/>
                </a:path>
              </a:pathLst>
            </a:custGeom>
            <a:blipFill>
              <a:blip r:embed="rId8"/>
              <a:stretch>
                <a:fillRect r="2" b="2"/>
              </a:stretch>
            </a:blipFill>
          </p:spPr>
        </p:sp>
      </p:grpSp>
      <p:sp>
        <p:nvSpPr>
          <p:cNvPr id="14" name="Freeform 14"/>
          <p:cNvSpPr/>
          <p:nvPr/>
        </p:nvSpPr>
        <p:spPr>
          <a:xfrm>
            <a:off x="12913058" y="8650858"/>
            <a:ext cx="5374942" cy="1619201"/>
          </a:xfrm>
          <a:custGeom>
            <a:avLst/>
            <a:gdLst/>
            <a:ahLst/>
            <a:cxnLst/>
            <a:rect l="l" t="t" r="r" b="b"/>
            <a:pathLst>
              <a:path w="5374942" h="1619201">
                <a:moveTo>
                  <a:pt x="0" y="0"/>
                </a:moveTo>
                <a:lnTo>
                  <a:pt x="5374942" y="0"/>
                </a:lnTo>
                <a:lnTo>
                  <a:pt x="5374942" y="1619202"/>
                </a:lnTo>
                <a:lnTo>
                  <a:pt x="0" y="1619202"/>
                </a:lnTo>
                <a:lnTo>
                  <a:pt x="0" y="0"/>
                </a:lnTo>
                <a:close/>
              </a:path>
            </a:pathLst>
          </a:custGeom>
          <a:blipFill>
            <a:blip r:embed="rId9">
              <a:alphaModFix amt="50000"/>
            </a:blip>
            <a:stretch>
              <a:fillRect/>
            </a:stretch>
          </a:blipFill>
        </p:spPr>
      </p:sp>
      <p:sp>
        <p:nvSpPr>
          <p:cNvPr id="15" name="Title 14">
            <a:extLst>
              <a:ext uri="{FF2B5EF4-FFF2-40B4-BE49-F238E27FC236}">
                <a16:creationId xmlns:a16="http://schemas.microsoft.com/office/drawing/2014/main" id="{B192BD2E-63F6-404A-7F45-9AEA37030488}"/>
              </a:ext>
            </a:extLst>
          </p:cNvPr>
          <p:cNvSpPr>
            <a:spLocks noGrp="1"/>
          </p:cNvSpPr>
          <p:nvPr>
            <p:ph type="title"/>
          </p:nvPr>
        </p:nvSpPr>
        <p:spPr>
          <a:xfrm>
            <a:off x="4678655" y="597221"/>
            <a:ext cx="8229600" cy="1143000"/>
          </a:xfrm>
        </p:spPr>
        <p:txBody>
          <a:bodyPr>
            <a:normAutofit/>
          </a:bodyPr>
          <a:lstStyle/>
          <a:p>
            <a:r>
              <a:rPr lang="en-IN" sz="5000" dirty="0">
                <a:latin typeface="Montserrat Bold" panose="020B0604020202020204" charset="0"/>
              </a:rPr>
              <a:t>Introduction</a:t>
            </a:r>
            <a:endParaRPr lang="en-IN" sz="5000" dirty="0"/>
          </a:p>
        </p:txBody>
      </p:sp>
      <p:sp>
        <p:nvSpPr>
          <p:cNvPr id="16" name="Content Placeholder 15">
            <a:extLst>
              <a:ext uri="{FF2B5EF4-FFF2-40B4-BE49-F238E27FC236}">
                <a16:creationId xmlns:a16="http://schemas.microsoft.com/office/drawing/2014/main" id="{D2E83F01-3EF4-A02F-091D-7821E19920F2}"/>
              </a:ext>
            </a:extLst>
          </p:cNvPr>
          <p:cNvSpPr>
            <a:spLocks noGrp="1"/>
          </p:cNvSpPr>
          <p:nvPr>
            <p:ph idx="1"/>
          </p:nvPr>
        </p:nvSpPr>
        <p:spPr>
          <a:xfrm>
            <a:off x="1066800" y="2191135"/>
            <a:ext cx="6781799" cy="2592630"/>
          </a:xfrm>
        </p:spPr>
        <p:txBody>
          <a:bodyPr>
            <a:normAutofit/>
          </a:bodyPr>
          <a:lstStyle/>
          <a:p>
            <a:pPr marL="0" indent="0">
              <a:buNone/>
            </a:pPr>
            <a:r>
              <a:rPr lang="en-GB" sz="2600" b="1" dirty="0">
                <a:latin typeface="Inter" panose="020B0604020202020204" charset="0"/>
                <a:ea typeface="Inter" panose="020B0604020202020204" charset="0"/>
              </a:rPr>
              <a:t>Overview:</a:t>
            </a:r>
          </a:p>
          <a:p>
            <a:pPr marL="0" indent="0">
              <a:buNone/>
            </a:pPr>
            <a:r>
              <a:rPr lang="en-GB" sz="2000" dirty="0">
                <a:latin typeface="Inter" panose="020B0604020202020204" charset="0"/>
                <a:ea typeface="Inter" panose="020B0604020202020204" charset="0"/>
              </a:rPr>
              <a:t>Eye diseases such as glaucoma, diabetic retinopathy, and cataracts are prevalent conditions that can lead to severe vision impairment or blindness if not diagnosed and treated early. Accurate classification of these diseases through eye images is a challenging task due to the subtle differences in visual features.</a:t>
            </a:r>
            <a:endParaRPr lang="en-IN" sz="2000" dirty="0">
              <a:latin typeface="Inter" panose="020B0604020202020204" charset="0"/>
              <a:ea typeface="Inter" panose="020B0604020202020204" charset="0"/>
            </a:endParaRPr>
          </a:p>
        </p:txBody>
      </p:sp>
      <p:sp>
        <p:nvSpPr>
          <p:cNvPr id="17" name="Content Placeholder 15">
            <a:extLst>
              <a:ext uri="{FF2B5EF4-FFF2-40B4-BE49-F238E27FC236}">
                <a16:creationId xmlns:a16="http://schemas.microsoft.com/office/drawing/2014/main" id="{2C926D4A-494D-89C4-CB00-CE35820A60FF}"/>
              </a:ext>
            </a:extLst>
          </p:cNvPr>
          <p:cNvSpPr txBox="1">
            <a:spLocks/>
          </p:cNvSpPr>
          <p:nvPr/>
        </p:nvSpPr>
        <p:spPr>
          <a:xfrm>
            <a:off x="9867900" y="2235461"/>
            <a:ext cx="6781799" cy="25926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Inter" panose="020B0604020202020204" charset="0"/>
                <a:ea typeface="Inter" panose="020B0604020202020204" charset="0"/>
              </a:rPr>
              <a:t>Importance:</a:t>
            </a:r>
          </a:p>
          <a:p>
            <a:pPr marL="0" indent="0">
              <a:buFont typeface="Arial" pitchFamily="34" charset="0"/>
              <a:buNone/>
            </a:pPr>
            <a:r>
              <a:rPr lang="en-GB" sz="2000" dirty="0">
                <a:latin typeface="Inter" panose="020B0604020202020204" charset="0"/>
                <a:ea typeface="Inter" panose="020B0604020202020204" charset="0"/>
              </a:rPr>
              <a:t>Early and accurate diagnosis of eye diseases is crucial as it significantly impacts patient outcomes, preventing progression to severe visual impairment or blindness. Timely intervention can improve the quality of life for millions of people worldwide, particularly in regions with limited access to specialized healthcare.</a:t>
            </a:r>
            <a:endParaRPr lang="en-IN" sz="2000" dirty="0">
              <a:latin typeface="Inter" panose="020B0604020202020204" charset="0"/>
              <a:ea typeface="Inter" panose="020B0604020202020204" charset="0"/>
            </a:endParaRPr>
          </a:p>
        </p:txBody>
      </p:sp>
      <p:sp>
        <p:nvSpPr>
          <p:cNvPr id="18" name="Content Placeholder 15">
            <a:extLst>
              <a:ext uri="{FF2B5EF4-FFF2-40B4-BE49-F238E27FC236}">
                <a16:creationId xmlns:a16="http://schemas.microsoft.com/office/drawing/2014/main" id="{39ABFB93-18A9-03CB-DD09-F2C4B6D25629}"/>
              </a:ext>
            </a:extLst>
          </p:cNvPr>
          <p:cNvSpPr txBox="1">
            <a:spLocks/>
          </p:cNvSpPr>
          <p:nvPr/>
        </p:nvSpPr>
        <p:spPr>
          <a:xfrm>
            <a:off x="5029200" y="5325776"/>
            <a:ext cx="8229600" cy="37002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Inter" panose="020B0604020202020204" charset="0"/>
                <a:ea typeface="Inter" panose="020B0604020202020204" charset="0"/>
              </a:rPr>
              <a:t>Project’s Overview:</a:t>
            </a:r>
          </a:p>
          <a:p>
            <a:pPr marL="0" indent="0">
              <a:buFont typeface="Arial" pitchFamily="34" charset="0"/>
              <a:buNone/>
            </a:pPr>
            <a:r>
              <a:rPr lang="en-GB" sz="2000" dirty="0">
                <a:latin typeface="Inter" panose="020B0604020202020204" charset="0"/>
                <a:ea typeface="Inter" panose="020B0604020202020204" charset="0"/>
              </a:rPr>
              <a:t>The objective of this project is to develop and evaluate a deep learning model using the Xception architecture for the classification of eye diseases. The model will be trained on a dataset comprising images of eyes, classified into four categories: normal, glaucoma, diabetic retinopathy, and cataract. This research aims to enhance the accuracy and efficiency of diagnosing these conditions, providing a reliable tool to assist healthcare professionals in early detection and treatment.</a:t>
            </a:r>
            <a:endParaRPr lang="en-IN" sz="2000" b="1" dirty="0">
              <a:latin typeface="Inter" panose="020B0604020202020204" charset="0"/>
              <a:ea typeface="Inter"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71776DB0-37E4-D470-A009-47A0B464BE82}"/>
              </a:ext>
            </a:extLst>
          </p:cNvPr>
          <p:cNvPicPr>
            <a:picLocks noChangeAspect="1"/>
          </p:cNvPicPr>
          <p:nvPr/>
        </p:nvPicPr>
        <p:blipFill>
          <a:blip r:embed="rId3"/>
          <a:stretch>
            <a:fillRect/>
          </a:stretch>
        </p:blipFill>
        <p:spPr>
          <a:xfrm>
            <a:off x="11937547" y="3697858"/>
            <a:ext cx="3529890" cy="1164437"/>
          </a:xfrm>
          <a:prstGeom prst="rect">
            <a:avLst/>
          </a:prstGeom>
        </p:spPr>
      </p:pic>
      <p:sp>
        <p:nvSpPr>
          <p:cNvPr id="22" name="Oval 21">
            <a:extLst>
              <a:ext uri="{FF2B5EF4-FFF2-40B4-BE49-F238E27FC236}">
                <a16:creationId xmlns:a16="http://schemas.microsoft.com/office/drawing/2014/main" id="{04D824D4-7AAE-9F0D-AA66-F212916A0A33}"/>
              </a:ext>
            </a:extLst>
          </p:cNvPr>
          <p:cNvSpPr/>
          <p:nvPr/>
        </p:nvSpPr>
        <p:spPr>
          <a:xfrm>
            <a:off x="2895600" y="3695700"/>
            <a:ext cx="3429000" cy="10668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grpSp>
        <p:nvGrpSpPr>
          <p:cNvPr id="2" name="Group 2"/>
          <p:cNvGrpSpPr/>
          <p:nvPr/>
        </p:nvGrpSpPr>
        <p:grpSpPr>
          <a:xfrm>
            <a:off x="40451" y="8766106"/>
            <a:ext cx="18288000" cy="1595608"/>
            <a:chOff x="0" y="0"/>
            <a:chExt cx="24384000" cy="2127477"/>
          </a:xfrm>
        </p:grpSpPr>
        <p:sp>
          <p:nvSpPr>
            <p:cNvPr id="3" name="Freeform 3"/>
            <p:cNvSpPr/>
            <p:nvPr/>
          </p:nvSpPr>
          <p:spPr>
            <a:xfrm>
              <a:off x="0" y="0"/>
              <a:ext cx="24384000" cy="2127478"/>
            </a:xfrm>
            <a:custGeom>
              <a:avLst/>
              <a:gdLst/>
              <a:ahLst/>
              <a:cxnLst/>
              <a:rect l="l" t="t" r="r" b="b"/>
              <a:pathLst>
                <a:path w="24384000" h="2127478">
                  <a:moveTo>
                    <a:pt x="0" y="0"/>
                  </a:moveTo>
                  <a:lnTo>
                    <a:pt x="24384000" y="0"/>
                  </a:lnTo>
                  <a:lnTo>
                    <a:pt x="24384000" y="2127478"/>
                  </a:lnTo>
                  <a:lnTo>
                    <a:pt x="0" y="2127478"/>
                  </a:lnTo>
                  <a:close/>
                </a:path>
              </a:pathLst>
            </a:custGeom>
            <a:solidFill>
              <a:srgbClr val="2066B8"/>
            </a:solidFill>
          </p:spPr>
        </p:sp>
      </p:grpSp>
      <p:grpSp>
        <p:nvGrpSpPr>
          <p:cNvPr id="4" name="Group 4"/>
          <p:cNvGrpSpPr/>
          <p:nvPr/>
        </p:nvGrpSpPr>
        <p:grpSpPr>
          <a:xfrm>
            <a:off x="566620" y="118144"/>
            <a:ext cx="347474" cy="1772122"/>
            <a:chOff x="0" y="0"/>
            <a:chExt cx="463299" cy="2362829"/>
          </a:xfrm>
        </p:grpSpPr>
        <p:sp>
          <p:nvSpPr>
            <p:cNvPr id="5" name="Freeform 5"/>
            <p:cNvSpPr/>
            <p:nvPr/>
          </p:nvSpPr>
          <p:spPr>
            <a:xfrm>
              <a:off x="0" y="0"/>
              <a:ext cx="463296" cy="2362835"/>
            </a:xfrm>
            <a:custGeom>
              <a:avLst/>
              <a:gdLst/>
              <a:ahLst/>
              <a:cxnLst/>
              <a:rect l="l" t="t" r="r" b="b"/>
              <a:pathLst>
                <a:path w="463296" h="2362835">
                  <a:moveTo>
                    <a:pt x="0" y="0"/>
                  </a:moveTo>
                  <a:lnTo>
                    <a:pt x="463296" y="0"/>
                  </a:lnTo>
                  <a:lnTo>
                    <a:pt x="463296" y="2362835"/>
                  </a:lnTo>
                  <a:lnTo>
                    <a:pt x="0" y="2362835"/>
                  </a:lnTo>
                  <a:lnTo>
                    <a:pt x="0" y="0"/>
                  </a:lnTo>
                  <a:close/>
                </a:path>
              </a:pathLst>
            </a:custGeom>
            <a:blipFill>
              <a:blip r:embed="rId4"/>
              <a:stretch>
                <a:fillRect t="-653" b="-653"/>
              </a:stretch>
            </a:blipFill>
          </p:spPr>
        </p:sp>
      </p:grpSp>
      <p:grpSp>
        <p:nvGrpSpPr>
          <p:cNvPr id="6" name="Group 6"/>
          <p:cNvGrpSpPr/>
          <p:nvPr/>
        </p:nvGrpSpPr>
        <p:grpSpPr>
          <a:xfrm>
            <a:off x="44313" y="7781720"/>
            <a:ext cx="984387" cy="984387"/>
            <a:chOff x="0" y="0"/>
            <a:chExt cx="1312516" cy="1312516"/>
          </a:xfrm>
        </p:grpSpPr>
        <p:sp>
          <p:nvSpPr>
            <p:cNvPr id="7" name="Freeform 7"/>
            <p:cNvSpPr/>
            <p:nvPr/>
          </p:nvSpPr>
          <p:spPr>
            <a:xfrm>
              <a:off x="0" y="0"/>
              <a:ext cx="1312545" cy="1312545"/>
            </a:xfrm>
            <a:custGeom>
              <a:avLst/>
              <a:gdLst/>
              <a:ahLst/>
              <a:cxnLst/>
              <a:rect l="l" t="t" r="r" b="b"/>
              <a:pathLst>
                <a:path w="1312545" h="1312545">
                  <a:moveTo>
                    <a:pt x="0" y="0"/>
                  </a:moveTo>
                  <a:lnTo>
                    <a:pt x="1312545" y="0"/>
                  </a:lnTo>
                  <a:lnTo>
                    <a:pt x="1312545" y="1312545"/>
                  </a:lnTo>
                  <a:lnTo>
                    <a:pt x="0" y="1312545"/>
                  </a:lnTo>
                  <a:lnTo>
                    <a:pt x="0" y="0"/>
                  </a:lnTo>
                  <a:close/>
                </a:path>
              </a:pathLst>
            </a:custGeom>
            <a:blipFill>
              <a:blip r:embed="rId5"/>
              <a:stretch>
                <a:fillRect r="2" b="2"/>
              </a:stretch>
            </a:blipFill>
          </p:spPr>
        </p:sp>
      </p:grpSp>
      <p:grpSp>
        <p:nvGrpSpPr>
          <p:cNvPr id="8" name="Group 8"/>
          <p:cNvGrpSpPr/>
          <p:nvPr/>
        </p:nvGrpSpPr>
        <p:grpSpPr>
          <a:xfrm>
            <a:off x="17363604" y="6886134"/>
            <a:ext cx="347474" cy="1772122"/>
            <a:chOff x="0" y="0"/>
            <a:chExt cx="463299" cy="2362829"/>
          </a:xfrm>
        </p:grpSpPr>
        <p:sp>
          <p:nvSpPr>
            <p:cNvPr id="9" name="Freeform 9"/>
            <p:cNvSpPr/>
            <p:nvPr/>
          </p:nvSpPr>
          <p:spPr>
            <a:xfrm>
              <a:off x="0" y="0"/>
              <a:ext cx="463296" cy="2362835"/>
            </a:xfrm>
            <a:custGeom>
              <a:avLst/>
              <a:gdLst/>
              <a:ahLst/>
              <a:cxnLst/>
              <a:rect l="l" t="t" r="r" b="b"/>
              <a:pathLst>
                <a:path w="463296" h="2362835">
                  <a:moveTo>
                    <a:pt x="0" y="0"/>
                  </a:moveTo>
                  <a:lnTo>
                    <a:pt x="463296" y="0"/>
                  </a:lnTo>
                  <a:lnTo>
                    <a:pt x="463296" y="2362835"/>
                  </a:lnTo>
                  <a:lnTo>
                    <a:pt x="0" y="2362835"/>
                  </a:lnTo>
                  <a:lnTo>
                    <a:pt x="0" y="0"/>
                  </a:lnTo>
                  <a:close/>
                </a:path>
              </a:pathLst>
            </a:custGeom>
            <a:blipFill>
              <a:blip r:embed="rId4"/>
              <a:stretch>
                <a:fillRect t="-653" b="-653"/>
              </a:stretch>
            </a:blipFill>
          </p:spPr>
        </p:sp>
      </p:grpSp>
      <p:grpSp>
        <p:nvGrpSpPr>
          <p:cNvPr id="10" name="Group 10"/>
          <p:cNvGrpSpPr/>
          <p:nvPr/>
        </p:nvGrpSpPr>
        <p:grpSpPr>
          <a:xfrm>
            <a:off x="17344064" y="-25924"/>
            <a:ext cx="984387" cy="984387"/>
            <a:chOff x="0" y="0"/>
            <a:chExt cx="1312516" cy="1312516"/>
          </a:xfrm>
        </p:grpSpPr>
        <p:sp>
          <p:nvSpPr>
            <p:cNvPr id="11" name="Freeform 11"/>
            <p:cNvSpPr/>
            <p:nvPr/>
          </p:nvSpPr>
          <p:spPr>
            <a:xfrm>
              <a:off x="0" y="0"/>
              <a:ext cx="1312545" cy="1312545"/>
            </a:xfrm>
            <a:custGeom>
              <a:avLst/>
              <a:gdLst/>
              <a:ahLst/>
              <a:cxnLst/>
              <a:rect l="l" t="t" r="r" b="b"/>
              <a:pathLst>
                <a:path w="1312545" h="1312545">
                  <a:moveTo>
                    <a:pt x="0" y="0"/>
                  </a:moveTo>
                  <a:lnTo>
                    <a:pt x="1312545" y="0"/>
                  </a:lnTo>
                  <a:lnTo>
                    <a:pt x="1312545" y="1312545"/>
                  </a:lnTo>
                  <a:lnTo>
                    <a:pt x="0" y="1312545"/>
                  </a:lnTo>
                  <a:lnTo>
                    <a:pt x="0" y="0"/>
                  </a:lnTo>
                  <a:close/>
                </a:path>
              </a:pathLst>
            </a:custGeom>
            <a:blipFill>
              <a:blip r:embed="rId5"/>
              <a:stretch>
                <a:fillRect r="2" b="2"/>
              </a:stretch>
            </a:blipFill>
          </p:spPr>
        </p:sp>
      </p:grpSp>
      <p:sp>
        <p:nvSpPr>
          <p:cNvPr id="12" name="Freeform 12"/>
          <p:cNvSpPr/>
          <p:nvPr/>
        </p:nvSpPr>
        <p:spPr>
          <a:xfrm>
            <a:off x="13008519" y="8771271"/>
            <a:ext cx="5279481" cy="1590444"/>
          </a:xfrm>
          <a:custGeom>
            <a:avLst/>
            <a:gdLst/>
            <a:ahLst/>
            <a:cxnLst/>
            <a:rect l="l" t="t" r="r" b="b"/>
            <a:pathLst>
              <a:path w="5279481" h="1590444">
                <a:moveTo>
                  <a:pt x="0" y="0"/>
                </a:moveTo>
                <a:lnTo>
                  <a:pt x="5279481" y="0"/>
                </a:lnTo>
                <a:lnTo>
                  <a:pt x="5279481" y="1590443"/>
                </a:lnTo>
                <a:lnTo>
                  <a:pt x="0" y="1590443"/>
                </a:lnTo>
                <a:lnTo>
                  <a:pt x="0" y="0"/>
                </a:lnTo>
                <a:close/>
              </a:path>
            </a:pathLst>
          </a:custGeom>
          <a:blipFill>
            <a:blip r:embed="rId6">
              <a:alphaModFix amt="50000"/>
            </a:blip>
            <a:stretch>
              <a:fillRect/>
            </a:stretch>
          </a:blipFill>
        </p:spPr>
      </p:sp>
      <p:sp>
        <p:nvSpPr>
          <p:cNvPr id="15" name="Title 14">
            <a:extLst>
              <a:ext uri="{FF2B5EF4-FFF2-40B4-BE49-F238E27FC236}">
                <a16:creationId xmlns:a16="http://schemas.microsoft.com/office/drawing/2014/main" id="{5CBD98B3-3D7B-A442-80E6-1C6FE37517CF}"/>
              </a:ext>
            </a:extLst>
          </p:cNvPr>
          <p:cNvSpPr>
            <a:spLocks noGrp="1"/>
          </p:cNvSpPr>
          <p:nvPr>
            <p:ph type="title"/>
          </p:nvPr>
        </p:nvSpPr>
        <p:spPr>
          <a:xfrm>
            <a:off x="152400" y="266719"/>
            <a:ext cx="8229600" cy="1143000"/>
          </a:xfrm>
        </p:spPr>
        <p:txBody>
          <a:bodyPr/>
          <a:lstStyle/>
          <a:p>
            <a:r>
              <a:rPr lang="en-IN" sz="4400" b="1" u="sng" dirty="0">
                <a:latin typeface="Montserrat Bold" panose="020B0604020202020204" charset="0"/>
              </a:rPr>
              <a:t>Problem Statement</a:t>
            </a:r>
            <a:endParaRPr lang="en-IN" b="1" u="sng" dirty="0"/>
          </a:p>
        </p:txBody>
      </p:sp>
      <p:sp>
        <p:nvSpPr>
          <p:cNvPr id="17" name="Rectangle 1">
            <a:extLst>
              <a:ext uri="{FF2B5EF4-FFF2-40B4-BE49-F238E27FC236}">
                <a16:creationId xmlns:a16="http://schemas.microsoft.com/office/drawing/2014/main" id="{43322A86-5772-1F71-00CD-E915CABC5FF0}"/>
              </a:ext>
            </a:extLst>
          </p:cNvPr>
          <p:cNvSpPr>
            <a:spLocks noGrp="1" noChangeArrowheads="1"/>
          </p:cNvSpPr>
          <p:nvPr>
            <p:ph idx="1"/>
          </p:nvPr>
        </p:nvSpPr>
        <p:spPr bwMode="auto">
          <a:xfrm>
            <a:off x="1028722" y="1336304"/>
            <a:ext cx="1660922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r>
              <a:rPr lang="en-GB" sz="2000" dirty="0">
                <a:latin typeface="Inter" panose="020B0604020202020204" charset="0"/>
                <a:ea typeface="Inter" panose="020B0604020202020204" charset="0"/>
              </a:rPr>
              <a:t>Retinal diseases like diabetic retinopathy, glaucoma, and cataracts cause significant vision loss. Current manual diagnostic methods are slow and error-prone, with a shortage of specialists leading to delays. Existing tools lack advanced AI capabilities, resulting in inefficient analysis. Patients face delayed treatment, risking blindness, while ophthalmologists and healthcare systems are overwhelmed, especially in low-resource areas.</a:t>
            </a: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p:txBody>
      </p:sp>
      <p:sp>
        <p:nvSpPr>
          <p:cNvPr id="21" name="TextBox 20">
            <a:extLst>
              <a:ext uri="{FF2B5EF4-FFF2-40B4-BE49-F238E27FC236}">
                <a16:creationId xmlns:a16="http://schemas.microsoft.com/office/drawing/2014/main" id="{65A0B3B0-AEA2-B227-1755-FDCFA74B45A5}"/>
              </a:ext>
            </a:extLst>
          </p:cNvPr>
          <p:cNvSpPr txBox="1"/>
          <p:nvPr/>
        </p:nvSpPr>
        <p:spPr>
          <a:xfrm>
            <a:off x="599750" y="4018883"/>
            <a:ext cx="8772850" cy="3754874"/>
          </a:xfrm>
          <a:prstGeom prst="rect">
            <a:avLst/>
          </a:prstGeom>
          <a:noFill/>
        </p:spPr>
        <p:txBody>
          <a:bodyPr wrap="square">
            <a:spAutoFit/>
          </a:bodyPr>
          <a:lstStyle/>
          <a:p>
            <a:r>
              <a:rPr lang="en-GB" sz="2600" b="1" dirty="0"/>
              <a:t>                                   </a:t>
            </a:r>
            <a:r>
              <a:rPr lang="en-GB" sz="2600" b="1" dirty="0">
                <a:latin typeface="Inter" panose="020B0604020202020204" charset="0"/>
                <a:ea typeface="Inter" panose="020B0604020202020204" charset="0"/>
              </a:rPr>
              <a:t>Who is affected?</a:t>
            </a:r>
          </a:p>
          <a:p>
            <a:endParaRPr lang="en-GB" sz="2600" dirty="0"/>
          </a:p>
          <a:p>
            <a:endParaRPr lang="en-GB" sz="2600" dirty="0"/>
          </a:p>
          <a:p>
            <a:pPr>
              <a:buFont typeface="Arial" panose="020B0604020202020204" pitchFamily="34" charset="0"/>
              <a:buChar char="•"/>
            </a:pPr>
            <a:r>
              <a:rPr lang="en-GB" sz="2000" b="1" dirty="0">
                <a:latin typeface="Inter" panose="020B0604020202020204" charset="0"/>
                <a:ea typeface="Inter" panose="020B0604020202020204" charset="0"/>
              </a:rPr>
              <a:t>Patients:</a:t>
            </a:r>
            <a:r>
              <a:rPr lang="en-GB" sz="2000" dirty="0">
                <a:latin typeface="Inter" panose="020B0604020202020204" charset="0"/>
                <a:ea typeface="Inter" panose="020B0604020202020204" charset="0"/>
              </a:rPr>
              <a:t> Delay in diagnosis and treatment can lead to worsening conditions and potential blindness.</a:t>
            </a:r>
          </a:p>
          <a:p>
            <a:pPr>
              <a:buFont typeface="Arial" panose="020B0604020202020204" pitchFamily="34" charset="0"/>
              <a:buChar char="•"/>
            </a:pPr>
            <a:endParaRPr lang="en-GB" sz="2000" dirty="0">
              <a:latin typeface="Inter" panose="020B0604020202020204" charset="0"/>
              <a:ea typeface="Inter" panose="020B0604020202020204" charset="0"/>
            </a:endParaRPr>
          </a:p>
          <a:p>
            <a:pPr>
              <a:buFont typeface="Arial" panose="020B0604020202020204" pitchFamily="34" charset="0"/>
              <a:buChar char="•"/>
            </a:pPr>
            <a:r>
              <a:rPr lang="en-GB" sz="2000" b="1" dirty="0">
                <a:latin typeface="Inter" panose="020B0604020202020204" charset="0"/>
                <a:ea typeface="Inter" panose="020B0604020202020204" charset="0"/>
              </a:rPr>
              <a:t>Ophthalmologists:</a:t>
            </a:r>
            <a:r>
              <a:rPr lang="en-GB" sz="2000" dirty="0">
                <a:latin typeface="Inter" panose="020B0604020202020204" charset="0"/>
                <a:ea typeface="Inter" panose="020B0604020202020204" charset="0"/>
              </a:rPr>
              <a:t> Increased workload due to the time-intensive nature of manual image analysis, impacting the quality of care.</a:t>
            </a:r>
          </a:p>
          <a:p>
            <a:pPr>
              <a:buFont typeface="Arial" panose="020B0604020202020204" pitchFamily="34" charset="0"/>
              <a:buChar char="•"/>
            </a:pPr>
            <a:endParaRPr lang="en-GB" sz="2000" dirty="0">
              <a:latin typeface="Inter" panose="020B0604020202020204" charset="0"/>
              <a:ea typeface="Inter" panose="020B0604020202020204" charset="0"/>
            </a:endParaRPr>
          </a:p>
          <a:p>
            <a:pPr>
              <a:buFont typeface="Arial" panose="020B0604020202020204" pitchFamily="34" charset="0"/>
              <a:buChar char="•"/>
            </a:pPr>
            <a:r>
              <a:rPr lang="en-GB" sz="2000" b="1" dirty="0">
                <a:latin typeface="Inter" panose="020B0604020202020204" charset="0"/>
                <a:ea typeface="Inter" panose="020B0604020202020204" charset="0"/>
              </a:rPr>
              <a:t>Healthcare Systems:</a:t>
            </a:r>
            <a:r>
              <a:rPr lang="en-GB" sz="2000" dirty="0">
                <a:latin typeface="Inter" panose="020B0604020202020204" charset="0"/>
                <a:ea typeface="Inter" panose="020B0604020202020204" charset="0"/>
              </a:rPr>
              <a:t> Limited access to specialized eye care, particularly in low-resource areas, hampers timely diagnoses.</a:t>
            </a:r>
          </a:p>
        </p:txBody>
      </p:sp>
      <p:sp>
        <p:nvSpPr>
          <p:cNvPr id="24" name="TextBox 23">
            <a:extLst>
              <a:ext uri="{FF2B5EF4-FFF2-40B4-BE49-F238E27FC236}">
                <a16:creationId xmlns:a16="http://schemas.microsoft.com/office/drawing/2014/main" id="{FC38770E-0E41-B6BC-5ED0-56CFEDB73A30}"/>
              </a:ext>
            </a:extLst>
          </p:cNvPr>
          <p:cNvSpPr txBox="1"/>
          <p:nvPr/>
        </p:nvSpPr>
        <p:spPr>
          <a:xfrm>
            <a:off x="9854392" y="4006571"/>
            <a:ext cx="7696200" cy="2831544"/>
          </a:xfrm>
          <a:prstGeom prst="rect">
            <a:avLst/>
          </a:prstGeom>
          <a:noFill/>
        </p:spPr>
        <p:txBody>
          <a:bodyPr wrap="square">
            <a:spAutoFit/>
          </a:bodyPr>
          <a:lstStyle/>
          <a:p>
            <a:pPr algn="ctr"/>
            <a:r>
              <a:rPr lang="en-GB" sz="2600" b="1" dirty="0">
                <a:latin typeface="Inter" panose="020B0604020202020204" charset="0"/>
                <a:ea typeface="Inter" panose="020B0604020202020204" charset="0"/>
              </a:rPr>
              <a:t>Current Solutions</a:t>
            </a:r>
          </a:p>
          <a:p>
            <a:endParaRPr lang="en-GB" sz="2600" b="1" dirty="0">
              <a:latin typeface="Inter" panose="020B0604020202020204" charset="0"/>
              <a:ea typeface="Inter" panose="020B0604020202020204" charset="0"/>
            </a:endParaRPr>
          </a:p>
          <a:p>
            <a:endParaRPr lang="en-GB" sz="2600" dirty="0">
              <a:latin typeface="Inter" panose="020B0604020202020204" charset="0"/>
              <a:ea typeface="Inter" panose="020B0604020202020204" charset="0"/>
            </a:endParaRPr>
          </a:p>
          <a:p>
            <a:pPr>
              <a:buFont typeface="Arial" panose="020B0604020202020204" pitchFamily="34" charset="0"/>
              <a:buChar char="•"/>
            </a:pPr>
            <a:r>
              <a:rPr lang="en-GB" sz="2000" b="1" dirty="0">
                <a:latin typeface="Inter" panose="020B0604020202020204" charset="0"/>
                <a:ea typeface="Inter" panose="020B0604020202020204" charset="0"/>
              </a:rPr>
              <a:t>Manual Analysis:</a:t>
            </a:r>
            <a:r>
              <a:rPr lang="en-GB" sz="2000" dirty="0">
                <a:latin typeface="Inter" panose="020B0604020202020204" charset="0"/>
                <a:ea typeface="Inter" panose="020B0604020202020204" charset="0"/>
              </a:rPr>
              <a:t> Slow, inconsistent, and error-prone due to reliance on human expertise.</a:t>
            </a:r>
          </a:p>
          <a:p>
            <a:pPr>
              <a:buFont typeface="Arial" panose="020B0604020202020204" pitchFamily="34" charset="0"/>
              <a:buChar char="•"/>
            </a:pPr>
            <a:endParaRPr lang="en-GB" sz="2000" dirty="0">
              <a:latin typeface="Inter" panose="020B0604020202020204" charset="0"/>
              <a:ea typeface="Inter" panose="020B0604020202020204" charset="0"/>
            </a:endParaRPr>
          </a:p>
          <a:p>
            <a:pPr>
              <a:buFont typeface="Arial" panose="020B0604020202020204" pitchFamily="34" charset="0"/>
              <a:buChar char="•"/>
            </a:pPr>
            <a:r>
              <a:rPr lang="en-GB" sz="2000" b="1" dirty="0">
                <a:latin typeface="Inter" panose="020B0604020202020204" charset="0"/>
                <a:ea typeface="Inter" panose="020B0604020202020204" charset="0"/>
              </a:rPr>
              <a:t>Basic Diagnostic Tools:</a:t>
            </a:r>
            <a:r>
              <a:rPr lang="en-GB" sz="2000" dirty="0">
                <a:latin typeface="Inter" panose="020B0604020202020204" charset="0"/>
                <a:ea typeface="Inter" panose="020B0604020202020204" charset="0"/>
              </a:rPr>
              <a:t> Lack advanced AI capabilities, resulting in less accurate and efficient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954" y="8714282"/>
            <a:ext cx="18288000" cy="1972105"/>
            <a:chOff x="0" y="0"/>
            <a:chExt cx="24384000" cy="2629473"/>
          </a:xfrm>
        </p:grpSpPr>
        <p:sp>
          <p:nvSpPr>
            <p:cNvPr id="3" name="Freeform 3"/>
            <p:cNvSpPr/>
            <p:nvPr/>
          </p:nvSpPr>
          <p:spPr>
            <a:xfrm>
              <a:off x="0" y="0"/>
              <a:ext cx="24384000" cy="2629474"/>
            </a:xfrm>
            <a:custGeom>
              <a:avLst/>
              <a:gdLst/>
              <a:ahLst/>
              <a:cxnLst/>
              <a:rect l="l" t="t" r="r" b="b"/>
              <a:pathLst>
                <a:path w="24384000" h="2629474">
                  <a:moveTo>
                    <a:pt x="0" y="0"/>
                  </a:moveTo>
                  <a:lnTo>
                    <a:pt x="24384000" y="0"/>
                  </a:lnTo>
                  <a:lnTo>
                    <a:pt x="24384000" y="2629474"/>
                  </a:lnTo>
                  <a:lnTo>
                    <a:pt x="0" y="2629474"/>
                  </a:lnTo>
                  <a:close/>
                </a:path>
              </a:pathLst>
            </a:custGeom>
            <a:solidFill>
              <a:srgbClr val="2066B8"/>
            </a:solidFill>
          </p:spPr>
        </p:sp>
      </p:grpSp>
      <p:grpSp>
        <p:nvGrpSpPr>
          <p:cNvPr id="4" name="Group 4"/>
          <p:cNvGrpSpPr/>
          <p:nvPr/>
        </p:nvGrpSpPr>
        <p:grpSpPr>
          <a:xfrm>
            <a:off x="17338851" y="-25637"/>
            <a:ext cx="975103" cy="975103"/>
            <a:chOff x="0" y="0"/>
            <a:chExt cx="1300137" cy="1300137"/>
          </a:xfrm>
        </p:grpSpPr>
        <p:sp>
          <p:nvSpPr>
            <p:cNvPr id="5" name="Freeform 5"/>
            <p:cNvSpPr/>
            <p:nvPr/>
          </p:nvSpPr>
          <p:spPr>
            <a:xfrm>
              <a:off x="0" y="0"/>
              <a:ext cx="1300099" cy="1300099"/>
            </a:xfrm>
            <a:custGeom>
              <a:avLst/>
              <a:gdLst/>
              <a:ahLst/>
              <a:cxnLst/>
              <a:rect l="l" t="t" r="r" b="b"/>
              <a:pathLst>
                <a:path w="1300099" h="1300099">
                  <a:moveTo>
                    <a:pt x="0" y="0"/>
                  </a:moveTo>
                  <a:lnTo>
                    <a:pt x="1300099" y="0"/>
                  </a:lnTo>
                  <a:lnTo>
                    <a:pt x="1300099" y="1300099"/>
                  </a:lnTo>
                  <a:lnTo>
                    <a:pt x="0" y="1300099"/>
                  </a:lnTo>
                  <a:lnTo>
                    <a:pt x="0" y="0"/>
                  </a:lnTo>
                  <a:close/>
                </a:path>
              </a:pathLst>
            </a:custGeom>
            <a:blipFill>
              <a:blip r:embed="rId3"/>
              <a:stretch>
                <a:fillRect r="-2" b="-2"/>
              </a:stretch>
            </a:blipFill>
          </p:spPr>
        </p:sp>
      </p:grpSp>
      <p:grpSp>
        <p:nvGrpSpPr>
          <p:cNvPr id="6" name="Group 6"/>
          <p:cNvGrpSpPr/>
          <p:nvPr/>
        </p:nvGrpSpPr>
        <p:grpSpPr>
          <a:xfrm>
            <a:off x="-25599" y="-25637"/>
            <a:ext cx="975103" cy="975103"/>
            <a:chOff x="0" y="0"/>
            <a:chExt cx="1300137" cy="1300137"/>
          </a:xfrm>
        </p:grpSpPr>
        <p:sp>
          <p:nvSpPr>
            <p:cNvPr id="7" name="Freeform 7"/>
            <p:cNvSpPr/>
            <p:nvPr/>
          </p:nvSpPr>
          <p:spPr>
            <a:xfrm>
              <a:off x="0" y="0"/>
              <a:ext cx="1300099" cy="1300099"/>
            </a:xfrm>
            <a:custGeom>
              <a:avLst/>
              <a:gdLst/>
              <a:ahLst/>
              <a:cxnLst/>
              <a:rect l="l" t="t" r="r" b="b"/>
              <a:pathLst>
                <a:path w="1300099" h="1300099">
                  <a:moveTo>
                    <a:pt x="0" y="0"/>
                  </a:moveTo>
                  <a:lnTo>
                    <a:pt x="1300099" y="0"/>
                  </a:lnTo>
                  <a:lnTo>
                    <a:pt x="1300099" y="1300099"/>
                  </a:lnTo>
                  <a:lnTo>
                    <a:pt x="0" y="1300099"/>
                  </a:lnTo>
                  <a:lnTo>
                    <a:pt x="0" y="0"/>
                  </a:lnTo>
                  <a:close/>
                </a:path>
              </a:pathLst>
            </a:custGeom>
            <a:blipFill>
              <a:blip r:embed="rId3"/>
              <a:stretch>
                <a:fillRect r="-2" b="-2"/>
              </a:stretch>
            </a:blipFill>
          </p:spPr>
        </p:sp>
      </p:grpSp>
      <p:grpSp>
        <p:nvGrpSpPr>
          <p:cNvPr id="8" name="Group 8"/>
          <p:cNvGrpSpPr/>
          <p:nvPr/>
        </p:nvGrpSpPr>
        <p:grpSpPr>
          <a:xfrm>
            <a:off x="-31771" y="6463458"/>
            <a:ext cx="981275" cy="2193673"/>
            <a:chOff x="0" y="0"/>
            <a:chExt cx="1308367" cy="2924897"/>
          </a:xfrm>
        </p:grpSpPr>
        <p:sp>
          <p:nvSpPr>
            <p:cNvPr id="9" name="Freeform 9"/>
            <p:cNvSpPr/>
            <p:nvPr/>
          </p:nvSpPr>
          <p:spPr>
            <a:xfrm>
              <a:off x="0" y="0"/>
              <a:ext cx="1308354" cy="2924937"/>
            </a:xfrm>
            <a:custGeom>
              <a:avLst/>
              <a:gdLst/>
              <a:ahLst/>
              <a:cxnLst/>
              <a:rect l="l" t="t" r="r" b="b"/>
              <a:pathLst>
                <a:path w="1308354" h="2924937">
                  <a:moveTo>
                    <a:pt x="0" y="0"/>
                  </a:moveTo>
                  <a:lnTo>
                    <a:pt x="1308354" y="0"/>
                  </a:lnTo>
                  <a:lnTo>
                    <a:pt x="1308354" y="2924937"/>
                  </a:lnTo>
                  <a:lnTo>
                    <a:pt x="0" y="2924937"/>
                  </a:lnTo>
                  <a:lnTo>
                    <a:pt x="0" y="0"/>
                  </a:lnTo>
                  <a:close/>
                </a:path>
              </a:pathLst>
            </a:custGeom>
            <a:blipFill>
              <a:blip r:embed="rId4"/>
              <a:stretch>
                <a:fillRect l="-56" r="-57" b="1"/>
              </a:stretch>
            </a:blipFill>
          </p:spPr>
        </p:sp>
      </p:grpSp>
      <p:grpSp>
        <p:nvGrpSpPr>
          <p:cNvPr id="10" name="Group 10"/>
          <p:cNvGrpSpPr/>
          <p:nvPr/>
        </p:nvGrpSpPr>
        <p:grpSpPr>
          <a:xfrm>
            <a:off x="359150" y="1410968"/>
            <a:ext cx="347474" cy="1772122"/>
            <a:chOff x="0" y="0"/>
            <a:chExt cx="463299" cy="2362829"/>
          </a:xfrm>
        </p:grpSpPr>
        <p:sp>
          <p:nvSpPr>
            <p:cNvPr id="11" name="Freeform 11"/>
            <p:cNvSpPr/>
            <p:nvPr/>
          </p:nvSpPr>
          <p:spPr>
            <a:xfrm>
              <a:off x="0" y="0"/>
              <a:ext cx="463296" cy="2362835"/>
            </a:xfrm>
            <a:custGeom>
              <a:avLst/>
              <a:gdLst/>
              <a:ahLst/>
              <a:cxnLst/>
              <a:rect l="l" t="t" r="r" b="b"/>
              <a:pathLst>
                <a:path w="463296" h="2362835">
                  <a:moveTo>
                    <a:pt x="0" y="0"/>
                  </a:moveTo>
                  <a:lnTo>
                    <a:pt x="463296" y="0"/>
                  </a:lnTo>
                  <a:lnTo>
                    <a:pt x="463296" y="2362835"/>
                  </a:lnTo>
                  <a:lnTo>
                    <a:pt x="0" y="2362835"/>
                  </a:lnTo>
                  <a:lnTo>
                    <a:pt x="0" y="0"/>
                  </a:lnTo>
                  <a:close/>
                </a:path>
              </a:pathLst>
            </a:custGeom>
            <a:blipFill>
              <a:blip r:embed="rId5"/>
              <a:stretch>
                <a:fillRect t="-653" b="-653"/>
              </a:stretch>
            </a:blipFill>
          </p:spPr>
        </p:sp>
      </p:grpSp>
      <p:grpSp>
        <p:nvGrpSpPr>
          <p:cNvPr id="12" name="Group 12"/>
          <p:cNvGrpSpPr/>
          <p:nvPr/>
        </p:nvGrpSpPr>
        <p:grpSpPr>
          <a:xfrm>
            <a:off x="17470042" y="6814430"/>
            <a:ext cx="356360" cy="1842702"/>
            <a:chOff x="0" y="0"/>
            <a:chExt cx="475147" cy="2456936"/>
          </a:xfrm>
        </p:grpSpPr>
        <p:sp>
          <p:nvSpPr>
            <p:cNvPr id="13" name="Freeform 13"/>
            <p:cNvSpPr/>
            <p:nvPr/>
          </p:nvSpPr>
          <p:spPr>
            <a:xfrm>
              <a:off x="0" y="0"/>
              <a:ext cx="475107" cy="2456942"/>
            </a:xfrm>
            <a:custGeom>
              <a:avLst/>
              <a:gdLst/>
              <a:ahLst/>
              <a:cxnLst/>
              <a:rect l="l" t="t" r="r" b="b"/>
              <a:pathLst>
                <a:path w="475107" h="2456942">
                  <a:moveTo>
                    <a:pt x="0" y="0"/>
                  </a:moveTo>
                  <a:lnTo>
                    <a:pt x="475107" y="0"/>
                  </a:lnTo>
                  <a:lnTo>
                    <a:pt x="475107" y="2456942"/>
                  </a:lnTo>
                  <a:lnTo>
                    <a:pt x="0" y="2456942"/>
                  </a:lnTo>
                  <a:lnTo>
                    <a:pt x="0" y="0"/>
                  </a:lnTo>
                  <a:close/>
                </a:path>
              </a:pathLst>
            </a:custGeom>
            <a:blipFill>
              <a:blip r:embed="rId6"/>
              <a:stretch>
                <a:fillRect t="-438" r="-8" b="-437"/>
              </a:stretch>
            </a:blipFill>
          </p:spPr>
        </p:sp>
      </p:grpSp>
      <p:sp>
        <p:nvSpPr>
          <p:cNvPr id="14" name="Freeform 14"/>
          <p:cNvSpPr/>
          <p:nvPr/>
        </p:nvSpPr>
        <p:spPr>
          <a:xfrm>
            <a:off x="13379189" y="8918702"/>
            <a:ext cx="4447214" cy="1339723"/>
          </a:xfrm>
          <a:custGeom>
            <a:avLst/>
            <a:gdLst/>
            <a:ahLst/>
            <a:cxnLst/>
            <a:rect l="l" t="t" r="r" b="b"/>
            <a:pathLst>
              <a:path w="4447214" h="1339723">
                <a:moveTo>
                  <a:pt x="0" y="0"/>
                </a:moveTo>
                <a:lnTo>
                  <a:pt x="4447214" y="0"/>
                </a:lnTo>
                <a:lnTo>
                  <a:pt x="4447214" y="1339723"/>
                </a:lnTo>
                <a:lnTo>
                  <a:pt x="0" y="1339723"/>
                </a:lnTo>
                <a:lnTo>
                  <a:pt x="0" y="0"/>
                </a:lnTo>
                <a:close/>
              </a:path>
            </a:pathLst>
          </a:custGeom>
          <a:blipFill>
            <a:blip r:embed="rId7">
              <a:alphaModFix amt="50000"/>
            </a:blip>
            <a:stretch>
              <a:fillRect/>
            </a:stretch>
          </a:blipFill>
        </p:spPr>
      </p:sp>
      <p:sp>
        <p:nvSpPr>
          <p:cNvPr id="15" name="TextBox 15"/>
          <p:cNvSpPr txBox="1"/>
          <p:nvPr/>
        </p:nvSpPr>
        <p:spPr>
          <a:xfrm>
            <a:off x="3409975" y="3151226"/>
            <a:ext cx="3307950" cy="342675"/>
          </a:xfrm>
          <a:prstGeom prst="rect">
            <a:avLst/>
          </a:prstGeom>
        </p:spPr>
        <p:txBody>
          <a:bodyPr lIns="0" tIns="0" rIns="0" bIns="0" rtlCol="0" anchor="t">
            <a:spAutoFit/>
          </a:bodyPr>
          <a:lstStyle/>
          <a:p>
            <a:pPr algn="l">
              <a:lnSpc>
                <a:spcPts val="4030"/>
              </a:lnSpc>
            </a:pPr>
            <a:r>
              <a:rPr lang="en-US" sz="2799">
                <a:solidFill>
                  <a:srgbClr val="FFFFFF"/>
                </a:solidFill>
                <a:latin typeface="Inter"/>
              </a:rPr>
              <a:t>January 10, 20XX</a:t>
            </a:r>
          </a:p>
        </p:txBody>
      </p:sp>
      <p:sp>
        <p:nvSpPr>
          <p:cNvPr id="16" name="TextBox 16"/>
          <p:cNvSpPr txBox="1"/>
          <p:nvPr/>
        </p:nvSpPr>
        <p:spPr>
          <a:xfrm>
            <a:off x="7499025" y="2571676"/>
            <a:ext cx="3307950" cy="514575"/>
          </a:xfrm>
          <a:prstGeom prst="rect">
            <a:avLst/>
          </a:prstGeom>
        </p:spPr>
        <p:txBody>
          <a:bodyPr lIns="0" tIns="0" rIns="0" bIns="0" rtlCol="0" anchor="t">
            <a:spAutoFit/>
          </a:bodyPr>
          <a:lstStyle/>
          <a:p>
            <a:pPr algn="l">
              <a:lnSpc>
                <a:spcPts val="5759"/>
              </a:lnSpc>
            </a:pPr>
            <a:r>
              <a:rPr lang="en-US" sz="4000">
                <a:solidFill>
                  <a:srgbClr val="FFFFFF"/>
                </a:solidFill>
                <a:latin typeface="Arimo"/>
              </a:rPr>
              <a:t>DAY 2</a:t>
            </a:r>
          </a:p>
        </p:txBody>
      </p:sp>
      <p:sp>
        <p:nvSpPr>
          <p:cNvPr id="17" name="TextBox 17"/>
          <p:cNvSpPr txBox="1"/>
          <p:nvPr/>
        </p:nvSpPr>
        <p:spPr>
          <a:xfrm>
            <a:off x="7499025" y="3183376"/>
            <a:ext cx="3307950" cy="342675"/>
          </a:xfrm>
          <a:prstGeom prst="rect">
            <a:avLst/>
          </a:prstGeom>
        </p:spPr>
        <p:txBody>
          <a:bodyPr lIns="0" tIns="0" rIns="0" bIns="0" rtlCol="0" anchor="t">
            <a:spAutoFit/>
          </a:bodyPr>
          <a:lstStyle/>
          <a:p>
            <a:pPr algn="l">
              <a:lnSpc>
                <a:spcPts val="4030"/>
              </a:lnSpc>
            </a:pPr>
            <a:r>
              <a:rPr lang="en-US" sz="2799">
                <a:solidFill>
                  <a:srgbClr val="FFFFFF"/>
                </a:solidFill>
                <a:latin typeface="Inter"/>
              </a:rPr>
              <a:t>January 11, 20XX</a:t>
            </a:r>
          </a:p>
        </p:txBody>
      </p:sp>
      <p:sp>
        <p:nvSpPr>
          <p:cNvPr id="18" name="TextBox 18"/>
          <p:cNvSpPr txBox="1"/>
          <p:nvPr/>
        </p:nvSpPr>
        <p:spPr>
          <a:xfrm>
            <a:off x="11572375" y="3183376"/>
            <a:ext cx="3307950" cy="342675"/>
          </a:xfrm>
          <a:prstGeom prst="rect">
            <a:avLst/>
          </a:prstGeom>
        </p:spPr>
        <p:txBody>
          <a:bodyPr lIns="0" tIns="0" rIns="0" bIns="0" rtlCol="0" anchor="t">
            <a:spAutoFit/>
          </a:bodyPr>
          <a:lstStyle/>
          <a:p>
            <a:pPr algn="l">
              <a:lnSpc>
                <a:spcPts val="4030"/>
              </a:lnSpc>
            </a:pPr>
            <a:r>
              <a:rPr lang="en-US" sz="2799">
                <a:solidFill>
                  <a:srgbClr val="FFFFFF"/>
                </a:solidFill>
                <a:latin typeface="Inter"/>
              </a:rPr>
              <a:t>January 12, 20XX</a:t>
            </a:r>
          </a:p>
        </p:txBody>
      </p:sp>
      <p:sp>
        <p:nvSpPr>
          <p:cNvPr id="21" name="Title 20">
            <a:extLst>
              <a:ext uri="{FF2B5EF4-FFF2-40B4-BE49-F238E27FC236}">
                <a16:creationId xmlns:a16="http://schemas.microsoft.com/office/drawing/2014/main" id="{B51F933B-D0FA-AD40-AA43-0A116E251B6A}"/>
              </a:ext>
            </a:extLst>
          </p:cNvPr>
          <p:cNvSpPr>
            <a:spLocks noGrp="1"/>
          </p:cNvSpPr>
          <p:nvPr>
            <p:ph type="title"/>
          </p:nvPr>
        </p:nvSpPr>
        <p:spPr>
          <a:xfrm>
            <a:off x="4800600" y="461900"/>
            <a:ext cx="8229600" cy="1143000"/>
          </a:xfrm>
        </p:spPr>
        <p:txBody>
          <a:bodyPr/>
          <a:lstStyle/>
          <a:p>
            <a:r>
              <a:rPr lang="en-IN" sz="4400" dirty="0">
                <a:latin typeface="Montserrat Bold" panose="020B0604020202020204" charset="0"/>
              </a:rPr>
              <a:t>Proposed Solution</a:t>
            </a:r>
            <a:endParaRPr lang="en-IN" dirty="0"/>
          </a:p>
        </p:txBody>
      </p:sp>
      <p:sp>
        <p:nvSpPr>
          <p:cNvPr id="23" name="Rectangle 1">
            <a:extLst>
              <a:ext uri="{FF2B5EF4-FFF2-40B4-BE49-F238E27FC236}">
                <a16:creationId xmlns:a16="http://schemas.microsoft.com/office/drawing/2014/main" id="{FA1F3C71-655A-F457-6C1A-CA7F4089F9DF}"/>
              </a:ext>
            </a:extLst>
          </p:cNvPr>
          <p:cNvSpPr>
            <a:spLocks noGrp="1" noChangeArrowheads="1"/>
          </p:cNvSpPr>
          <p:nvPr>
            <p:ph idx="1"/>
          </p:nvPr>
        </p:nvSpPr>
        <p:spPr bwMode="auto">
          <a:xfrm>
            <a:off x="1371600" y="2181319"/>
            <a:ext cx="14020800" cy="6309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600" b="1" i="0" u="none" strike="noStrike" cap="none" normalizeH="0" baseline="0" dirty="0">
                <a:ln>
                  <a:noFill/>
                </a:ln>
                <a:solidFill>
                  <a:schemeClr val="tx1"/>
                </a:solidFill>
                <a:effectLst/>
                <a:latin typeface="Inter" panose="020B0604020202020204" charset="0"/>
                <a:ea typeface="Inter" panose="020B0604020202020204" charset="0"/>
              </a:rPr>
              <a:t>Overview of Solution: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6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Develop an AI-driven model using the Xception architecture to classify retinal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The model identifies four classes: normal, glaucoma, diabetic retinopathy, and cataract.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600" b="1" i="0" u="none" strike="noStrike" cap="none" normalizeH="0" baseline="0" dirty="0">
                <a:ln>
                  <a:noFill/>
                </a:ln>
                <a:solidFill>
                  <a:schemeClr val="tx1"/>
                </a:solidFill>
                <a:effectLst/>
                <a:latin typeface="Inter" panose="020B0604020202020204" charset="0"/>
                <a:ea typeface="Inter" panose="020B0604020202020204" charset="0"/>
              </a:rPr>
              <a:t>How It Addresses the Problem:</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6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Efficiency:</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Automates the diagnosis process, significantly reducing the time required for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Accuracy:</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Enhances diagnostic precision, minimizing human error.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Accessibility:</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Provides a scalable solution that can be deployed in low-resource areas, improving access to eye  care.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600" b="1" i="0" u="none" strike="noStrike" cap="none" normalizeH="0" baseline="0" dirty="0">
                <a:ln>
                  <a:noFill/>
                </a:ln>
                <a:solidFill>
                  <a:schemeClr val="tx1"/>
                </a:solidFill>
                <a:effectLst/>
                <a:latin typeface="Inter" panose="020B0604020202020204" charset="0"/>
                <a:ea typeface="Inter" panose="020B0604020202020204" charset="0"/>
              </a:rPr>
              <a:t>Unique Selling Points: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Advanced AI Technology:</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Utilizes the Xception architecture for high accuracy and reliability.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Scalability:</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Easily deployable in various healthcare settings, from small clinics to large hospitals.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User-friendly Interface:</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Designed for easy integration into existing medical systems, with minimal training required for users.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 y="8656675"/>
            <a:ext cx="18288000" cy="1716024"/>
            <a:chOff x="0" y="0"/>
            <a:chExt cx="24384000" cy="2288032"/>
          </a:xfrm>
        </p:grpSpPr>
        <p:sp>
          <p:nvSpPr>
            <p:cNvPr id="3" name="Freeform 3"/>
            <p:cNvSpPr/>
            <p:nvPr/>
          </p:nvSpPr>
          <p:spPr>
            <a:xfrm>
              <a:off x="0" y="0"/>
              <a:ext cx="24384000" cy="2288032"/>
            </a:xfrm>
            <a:custGeom>
              <a:avLst/>
              <a:gdLst/>
              <a:ahLst/>
              <a:cxnLst/>
              <a:rect l="l" t="t" r="r" b="b"/>
              <a:pathLst>
                <a:path w="24384000" h="2288032">
                  <a:moveTo>
                    <a:pt x="24384000" y="0"/>
                  </a:moveTo>
                  <a:lnTo>
                    <a:pt x="0" y="0"/>
                  </a:lnTo>
                  <a:lnTo>
                    <a:pt x="0" y="2288032"/>
                  </a:lnTo>
                  <a:lnTo>
                    <a:pt x="24384000" y="2288032"/>
                  </a:lnTo>
                  <a:close/>
                </a:path>
              </a:pathLst>
            </a:custGeom>
            <a:solidFill>
              <a:srgbClr val="2066B8"/>
            </a:solidFill>
          </p:spPr>
        </p:sp>
      </p:grpSp>
      <p:grpSp>
        <p:nvGrpSpPr>
          <p:cNvPr id="4" name="Group 4"/>
          <p:cNvGrpSpPr/>
          <p:nvPr/>
        </p:nvGrpSpPr>
        <p:grpSpPr>
          <a:xfrm>
            <a:off x="17188027" y="-29615"/>
            <a:ext cx="1129353" cy="1129353"/>
            <a:chOff x="0" y="0"/>
            <a:chExt cx="1505804" cy="1505804"/>
          </a:xfrm>
        </p:grpSpPr>
        <p:sp>
          <p:nvSpPr>
            <p:cNvPr id="5" name="Freeform 5"/>
            <p:cNvSpPr/>
            <p:nvPr/>
          </p:nvSpPr>
          <p:spPr>
            <a:xfrm>
              <a:off x="0" y="0"/>
              <a:ext cx="1505839" cy="1505839"/>
            </a:xfrm>
            <a:custGeom>
              <a:avLst/>
              <a:gdLst/>
              <a:ahLst/>
              <a:cxnLst/>
              <a:rect l="l" t="t" r="r" b="b"/>
              <a:pathLst>
                <a:path w="1505839" h="1505839">
                  <a:moveTo>
                    <a:pt x="0" y="0"/>
                  </a:moveTo>
                  <a:lnTo>
                    <a:pt x="1505839" y="0"/>
                  </a:lnTo>
                  <a:lnTo>
                    <a:pt x="1505839" y="1505839"/>
                  </a:lnTo>
                  <a:lnTo>
                    <a:pt x="0" y="1505839"/>
                  </a:lnTo>
                  <a:lnTo>
                    <a:pt x="0" y="0"/>
                  </a:lnTo>
                  <a:close/>
                </a:path>
              </a:pathLst>
            </a:custGeom>
            <a:blipFill>
              <a:blip r:embed="rId3"/>
              <a:stretch>
                <a:fillRect r="2" b="2"/>
              </a:stretch>
            </a:blipFill>
          </p:spPr>
        </p:sp>
      </p:grpSp>
      <p:grpSp>
        <p:nvGrpSpPr>
          <p:cNvPr id="6" name="Group 6"/>
          <p:cNvGrpSpPr/>
          <p:nvPr/>
        </p:nvGrpSpPr>
        <p:grpSpPr>
          <a:xfrm>
            <a:off x="-31518" y="-31528"/>
            <a:ext cx="2853102" cy="1274048"/>
            <a:chOff x="0" y="0"/>
            <a:chExt cx="3804136" cy="1698731"/>
          </a:xfrm>
        </p:grpSpPr>
        <p:sp>
          <p:nvSpPr>
            <p:cNvPr id="7" name="Freeform 7"/>
            <p:cNvSpPr/>
            <p:nvPr/>
          </p:nvSpPr>
          <p:spPr>
            <a:xfrm>
              <a:off x="0" y="0"/>
              <a:ext cx="3804158" cy="1698752"/>
            </a:xfrm>
            <a:custGeom>
              <a:avLst/>
              <a:gdLst/>
              <a:ahLst/>
              <a:cxnLst/>
              <a:rect l="l" t="t" r="r" b="b"/>
              <a:pathLst>
                <a:path w="3804158" h="1698752">
                  <a:moveTo>
                    <a:pt x="0" y="0"/>
                  </a:moveTo>
                  <a:lnTo>
                    <a:pt x="3804158" y="0"/>
                  </a:lnTo>
                  <a:lnTo>
                    <a:pt x="3804158" y="1698752"/>
                  </a:lnTo>
                  <a:lnTo>
                    <a:pt x="0" y="1698752"/>
                  </a:lnTo>
                  <a:lnTo>
                    <a:pt x="0" y="0"/>
                  </a:lnTo>
                  <a:close/>
                </a:path>
              </a:pathLst>
            </a:custGeom>
            <a:blipFill>
              <a:blip r:embed="rId4"/>
              <a:stretch>
                <a:fillRect t="-13" b="-11"/>
              </a:stretch>
            </a:blipFill>
          </p:spPr>
        </p:sp>
      </p:grpSp>
      <p:grpSp>
        <p:nvGrpSpPr>
          <p:cNvPr id="8" name="Group 8"/>
          <p:cNvGrpSpPr/>
          <p:nvPr/>
        </p:nvGrpSpPr>
        <p:grpSpPr>
          <a:xfrm>
            <a:off x="17382374" y="6277186"/>
            <a:ext cx="412748" cy="2134340"/>
            <a:chOff x="0" y="0"/>
            <a:chExt cx="550331" cy="2845787"/>
          </a:xfrm>
        </p:grpSpPr>
        <p:sp>
          <p:nvSpPr>
            <p:cNvPr id="9" name="Freeform 9"/>
            <p:cNvSpPr/>
            <p:nvPr/>
          </p:nvSpPr>
          <p:spPr>
            <a:xfrm>
              <a:off x="0" y="0"/>
              <a:ext cx="550291" cy="2845816"/>
            </a:xfrm>
            <a:custGeom>
              <a:avLst/>
              <a:gdLst/>
              <a:ahLst/>
              <a:cxnLst/>
              <a:rect l="l" t="t" r="r" b="b"/>
              <a:pathLst>
                <a:path w="550291" h="2845816">
                  <a:moveTo>
                    <a:pt x="0" y="0"/>
                  </a:moveTo>
                  <a:lnTo>
                    <a:pt x="550291" y="0"/>
                  </a:lnTo>
                  <a:lnTo>
                    <a:pt x="550291" y="2845816"/>
                  </a:lnTo>
                  <a:lnTo>
                    <a:pt x="0" y="2845816"/>
                  </a:lnTo>
                  <a:lnTo>
                    <a:pt x="0" y="0"/>
                  </a:lnTo>
                  <a:close/>
                </a:path>
              </a:pathLst>
            </a:custGeom>
            <a:blipFill>
              <a:blip r:embed="rId5"/>
              <a:stretch>
                <a:fillRect t="-369" r="-7" b="-368"/>
              </a:stretch>
            </a:blipFill>
          </p:spPr>
        </p:sp>
      </p:grpSp>
      <p:grpSp>
        <p:nvGrpSpPr>
          <p:cNvPr id="10" name="Group 10"/>
          <p:cNvGrpSpPr/>
          <p:nvPr/>
        </p:nvGrpSpPr>
        <p:grpSpPr>
          <a:xfrm>
            <a:off x="512124" y="1551286"/>
            <a:ext cx="412748" cy="2134340"/>
            <a:chOff x="0" y="0"/>
            <a:chExt cx="550331" cy="2845787"/>
          </a:xfrm>
        </p:grpSpPr>
        <p:sp>
          <p:nvSpPr>
            <p:cNvPr id="11" name="Freeform 11"/>
            <p:cNvSpPr/>
            <p:nvPr/>
          </p:nvSpPr>
          <p:spPr>
            <a:xfrm>
              <a:off x="0" y="0"/>
              <a:ext cx="550291" cy="2845816"/>
            </a:xfrm>
            <a:custGeom>
              <a:avLst/>
              <a:gdLst/>
              <a:ahLst/>
              <a:cxnLst/>
              <a:rect l="l" t="t" r="r" b="b"/>
              <a:pathLst>
                <a:path w="550291" h="2845816">
                  <a:moveTo>
                    <a:pt x="0" y="0"/>
                  </a:moveTo>
                  <a:lnTo>
                    <a:pt x="550291" y="0"/>
                  </a:lnTo>
                  <a:lnTo>
                    <a:pt x="550291" y="2845816"/>
                  </a:lnTo>
                  <a:lnTo>
                    <a:pt x="0" y="2845816"/>
                  </a:lnTo>
                  <a:lnTo>
                    <a:pt x="0" y="0"/>
                  </a:lnTo>
                  <a:close/>
                </a:path>
              </a:pathLst>
            </a:custGeom>
            <a:blipFill>
              <a:blip r:embed="rId5"/>
              <a:stretch>
                <a:fillRect t="-369" r="-7" b="-368"/>
              </a:stretch>
            </a:blipFill>
          </p:spPr>
        </p:sp>
      </p:grpSp>
      <p:grpSp>
        <p:nvGrpSpPr>
          <p:cNvPr id="12" name="Group 12"/>
          <p:cNvGrpSpPr/>
          <p:nvPr/>
        </p:nvGrpSpPr>
        <p:grpSpPr>
          <a:xfrm>
            <a:off x="8286008" y="9526060"/>
            <a:ext cx="1716032" cy="331900"/>
            <a:chOff x="0" y="0"/>
            <a:chExt cx="2288043" cy="442533"/>
          </a:xfrm>
        </p:grpSpPr>
        <p:sp>
          <p:nvSpPr>
            <p:cNvPr id="13" name="Freeform 13"/>
            <p:cNvSpPr/>
            <p:nvPr/>
          </p:nvSpPr>
          <p:spPr>
            <a:xfrm>
              <a:off x="0" y="0"/>
              <a:ext cx="2288032" cy="442595"/>
            </a:xfrm>
            <a:custGeom>
              <a:avLst/>
              <a:gdLst/>
              <a:ahLst/>
              <a:cxnLst/>
              <a:rect l="l" t="t" r="r" b="b"/>
              <a:pathLst>
                <a:path w="2288032" h="442595">
                  <a:moveTo>
                    <a:pt x="0" y="0"/>
                  </a:moveTo>
                  <a:lnTo>
                    <a:pt x="2288032" y="0"/>
                  </a:lnTo>
                  <a:lnTo>
                    <a:pt x="2288032" y="442595"/>
                  </a:lnTo>
                  <a:lnTo>
                    <a:pt x="0" y="442595"/>
                  </a:lnTo>
                  <a:lnTo>
                    <a:pt x="0" y="0"/>
                  </a:lnTo>
                  <a:close/>
                </a:path>
              </a:pathLst>
            </a:custGeom>
            <a:blipFill>
              <a:blip r:embed="rId6"/>
              <a:stretch>
                <a:fillRect t="-267" b="-253"/>
              </a:stretch>
            </a:blipFill>
          </p:spPr>
        </p:sp>
      </p:grpSp>
      <p:sp>
        <p:nvSpPr>
          <p:cNvPr id="14" name="Freeform 14"/>
          <p:cNvSpPr/>
          <p:nvPr/>
        </p:nvSpPr>
        <p:spPr>
          <a:xfrm>
            <a:off x="13143259" y="8803853"/>
            <a:ext cx="4794738" cy="1444415"/>
          </a:xfrm>
          <a:custGeom>
            <a:avLst/>
            <a:gdLst/>
            <a:ahLst/>
            <a:cxnLst/>
            <a:rect l="l" t="t" r="r" b="b"/>
            <a:pathLst>
              <a:path w="4794738" h="1444415">
                <a:moveTo>
                  <a:pt x="0" y="0"/>
                </a:moveTo>
                <a:lnTo>
                  <a:pt x="4794738" y="0"/>
                </a:lnTo>
                <a:lnTo>
                  <a:pt x="4794738" y="1444414"/>
                </a:lnTo>
                <a:lnTo>
                  <a:pt x="0" y="1444414"/>
                </a:lnTo>
                <a:lnTo>
                  <a:pt x="0" y="0"/>
                </a:lnTo>
                <a:close/>
              </a:path>
            </a:pathLst>
          </a:custGeom>
          <a:blipFill>
            <a:blip r:embed="rId7">
              <a:alphaModFix amt="50000"/>
            </a:blip>
            <a:stretch>
              <a:fillRect/>
            </a:stretch>
          </a:blipFill>
        </p:spPr>
      </p:sp>
      <p:sp>
        <p:nvSpPr>
          <p:cNvPr id="15" name="Title 14">
            <a:extLst>
              <a:ext uri="{FF2B5EF4-FFF2-40B4-BE49-F238E27FC236}">
                <a16:creationId xmlns:a16="http://schemas.microsoft.com/office/drawing/2014/main" id="{6ED7C868-13D1-0F51-5E40-97DA5DC2AB5F}"/>
              </a:ext>
            </a:extLst>
          </p:cNvPr>
          <p:cNvSpPr>
            <a:spLocks noGrp="1"/>
          </p:cNvSpPr>
          <p:nvPr>
            <p:ph type="title"/>
          </p:nvPr>
        </p:nvSpPr>
        <p:spPr>
          <a:xfrm>
            <a:off x="4171208" y="668107"/>
            <a:ext cx="8229600" cy="1143000"/>
          </a:xfrm>
        </p:spPr>
        <p:txBody>
          <a:bodyPr/>
          <a:lstStyle/>
          <a:p>
            <a:r>
              <a:rPr lang="en-IN" sz="4400" dirty="0">
                <a:latin typeface="Montserrat Bold" panose="020B0604020202020204" charset="0"/>
              </a:rPr>
              <a:t>Technical Approach</a:t>
            </a:r>
            <a:endParaRPr lang="en-IN" dirty="0"/>
          </a:p>
        </p:txBody>
      </p:sp>
      <p:pic>
        <p:nvPicPr>
          <p:cNvPr id="3074" name="Picture 2">
            <a:extLst>
              <a:ext uri="{FF2B5EF4-FFF2-40B4-BE49-F238E27FC236}">
                <a16:creationId xmlns:a16="http://schemas.microsoft.com/office/drawing/2014/main" id="{91205C04-7E3D-E41D-DA94-3C52F56C66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2400" y="2857212"/>
            <a:ext cx="9296400" cy="56769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F94ACD0-46E4-5210-8EE1-32731C64188F}"/>
              </a:ext>
            </a:extLst>
          </p:cNvPr>
          <p:cNvSpPr txBox="1"/>
          <p:nvPr/>
        </p:nvSpPr>
        <p:spPr>
          <a:xfrm>
            <a:off x="2133599" y="2164209"/>
            <a:ext cx="3657601" cy="469167"/>
          </a:xfrm>
          <a:prstGeom prst="rect">
            <a:avLst/>
          </a:prstGeom>
        </p:spPr>
        <p:txBody>
          <a:bodyPr wrap="square" lIns="0" tIns="0" rIns="0" bIns="0" rtlCol="0" anchor="t">
            <a:spAutoFit/>
          </a:bodyPr>
          <a:lstStyle/>
          <a:p>
            <a:pPr algn="ctr">
              <a:lnSpc>
                <a:spcPts val="4030"/>
              </a:lnSpc>
              <a:spcBef>
                <a:spcPct val="0"/>
              </a:spcBef>
            </a:pPr>
            <a:r>
              <a:rPr lang="en-US" sz="2600" dirty="0">
                <a:solidFill>
                  <a:srgbClr val="000000"/>
                </a:solidFill>
                <a:latin typeface="Inter"/>
              </a:rPr>
              <a:t>Workflow Diagram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010650"/>
            <a:ext cx="18288000" cy="1368167"/>
            <a:chOff x="0" y="0"/>
            <a:chExt cx="24384000" cy="1824223"/>
          </a:xfrm>
        </p:grpSpPr>
        <p:sp>
          <p:nvSpPr>
            <p:cNvPr id="3" name="Freeform 3"/>
            <p:cNvSpPr/>
            <p:nvPr/>
          </p:nvSpPr>
          <p:spPr>
            <a:xfrm>
              <a:off x="0" y="0"/>
              <a:ext cx="24384000" cy="1824224"/>
            </a:xfrm>
            <a:custGeom>
              <a:avLst/>
              <a:gdLst/>
              <a:ahLst/>
              <a:cxnLst/>
              <a:rect l="l" t="t" r="r" b="b"/>
              <a:pathLst>
                <a:path w="24384000" h="1824224">
                  <a:moveTo>
                    <a:pt x="0" y="0"/>
                  </a:moveTo>
                  <a:lnTo>
                    <a:pt x="24384000" y="0"/>
                  </a:lnTo>
                  <a:lnTo>
                    <a:pt x="24384000" y="1824224"/>
                  </a:lnTo>
                  <a:lnTo>
                    <a:pt x="0" y="1824224"/>
                  </a:lnTo>
                  <a:close/>
                </a:path>
              </a:pathLst>
            </a:custGeom>
            <a:solidFill>
              <a:srgbClr val="2066B8"/>
            </a:solidFill>
          </p:spPr>
        </p:sp>
      </p:grpSp>
      <p:grpSp>
        <p:nvGrpSpPr>
          <p:cNvPr id="4" name="Group 4"/>
          <p:cNvGrpSpPr/>
          <p:nvPr/>
        </p:nvGrpSpPr>
        <p:grpSpPr>
          <a:xfrm>
            <a:off x="-24276" y="-26857"/>
            <a:ext cx="981275" cy="2193673"/>
            <a:chOff x="0" y="0"/>
            <a:chExt cx="1308367" cy="2924897"/>
          </a:xfrm>
        </p:grpSpPr>
        <p:sp>
          <p:nvSpPr>
            <p:cNvPr id="5" name="Freeform 5"/>
            <p:cNvSpPr/>
            <p:nvPr/>
          </p:nvSpPr>
          <p:spPr>
            <a:xfrm>
              <a:off x="0" y="0"/>
              <a:ext cx="1308354" cy="2924937"/>
            </a:xfrm>
            <a:custGeom>
              <a:avLst/>
              <a:gdLst/>
              <a:ahLst/>
              <a:cxnLst/>
              <a:rect l="l" t="t" r="r" b="b"/>
              <a:pathLst>
                <a:path w="1308354" h="2924937">
                  <a:moveTo>
                    <a:pt x="0" y="0"/>
                  </a:moveTo>
                  <a:lnTo>
                    <a:pt x="1308354" y="0"/>
                  </a:lnTo>
                  <a:lnTo>
                    <a:pt x="1308354" y="2924937"/>
                  </a:lnTo>
                  <a:lnTo>
                    <a:pt x="0" y="2924937"/>
                  </a:lnTo>
                  <a:lnTo>
                    <a:pt x="0" y="0"/>
                  </a:lnTo>
                  <a:close/>
                </a:path>
              </a:pathLst>
            </a:custGeom>
            <a:blipFill>
              <a:blip r:embed="rId3"/>
              <a:stretch>
                <a:fillRect l="-56" r="-57" b="1"/>
              </a:stretch>
            </a:blipFill>
          </p:spPr>
        </p:sp>
      </p:grpSp>
      <p:grpSp>
        <p:nvGrpSpPr>
          <p:cNvPr id="6" name="Group 6"/>
          <p:cNvGrpSpPr/>
          <p:nvPr/>
        </p:nvGrpSpPr>
        <p:grpSpPr>
          <a:xfrm>
            <a:off x="485409" y="7206048"/>
            <a:ext cx="356360" cy="1842702"/>
            <a:chOff x="0" y="0"/>
            <a:chExt cx="475147" cy="2456936"/>
          </a:xfrm>
        </p:grpSpPr>
        <p:sp>
          <p:nvSpPr>
            <p:cNvPr id="7" name="Freeform 7"/>
            <p:cNvSpPr/>
            <p:nvPr/>
          </p:nvSpPr>
          <p:spPr>
            <a:xfrm>
              <a:off x="0" y="0"/>
              <a:ext cx="475107" cy="2456942"/>
            </a:xfrm>
            <a:custGeom>
              <a:avLst/>
              <a:gdLst/>
              <a:ahLst/>
              <a:cxnLst/>
              <a:rect l="l" t="t" r="r" b="b"/>
              <a:pathLst>
                <a:path w="475107" h="2456942">
                  <a:moveTo>
                    <a:pt x="0" y="0"/>
                  </a:moveTo>
                  <a:lnTo>
                    <a:pt x="475107" y="0"/>
                  </a:lnTo>
                  <a:lnTo>
                    <a:pt x="475107" y="2456942"/>
                  </a:lnTo>
                  <a:lnTo>
                    <a:pt x="0" y="2456942"/>
                  </a:lnTo>
                  <a:lnTo>
                    <a:pt x="0" y="0"/>
                  </a:lnTo>
                  <a:close/>
                </a:path>
              </a:pathLst>
            </a:custGeom>
            <a:blipFill>
              <a:blip r:embed="rId4"/>
              <a:stretch>
                <a:fillRect t="-438" r="-8" b="-437"/>
              </a:stretch>
            </a:blipFill>
          </p:spPr>
        </p:sp>
      </p:grpSp>
      <p:grpSp>
        <p:nvGrpSpPr>
          <p:cNvPr id="8" name="Group 8"/>
          <p:cNvGrpSpPr/>
          <p:nvPr/>
        </p:nvGrpSpPr>
        <p:grpSpPr>
          <a:xfrm>
            <a:off x="17331024" y="-26857"/>
            <a:ext cx="981275" cy="2193673"/>
            <a:chOff x="0" y="0"/>
            <a:chExt cx="1308367" cy="2924897"/>
          </a:xfrm>
        </p:grpSpPr>
        <p:sp>
          <p:nvSpPr>
            <p:cNvPr id="9" name="Freeform 9"/>
            <p:cNvSpPr/>
            <p:nvPr/>
          </p:nvSpPr>
          <p:spPr>
            <a:xfrm>
              <a:off x="0" y="0"/>
              <a:ext cx="1308354" cy="2924937"/>
            </a:xfrm>
            <a:custGeom>
              <a:avLst/>
              <a:gdLst/>
              <a:ahLst/>
              <a:cxnLst/>
              <a:rect l="l" t="t" r="r" b="b"/>
              <a:pathLst>
                <a:path w="1308354" h="2924937">
                  <a:moveTo>
                    <a:pt x="0" y="0"/>
                  </a:moveTo>
                  <a:lnTo>
                    <a:pt x="1308354" y="0"/>
                  </a:lnTo>
                  <a:lnTo>
                    <a:pt x="1308354" y="2924937"/>
                  </a:lnTo>
                  <a:lnTo>
                    <a:pt x="0" y="2924937"/>
                  </a:lnTo>
                  <a:lnTo>
                    <a:pt x="0" y="0"/>
                  </a:lnTo>
                  <a:close/>
                </a:path>
              </a:pathLst>
            </a:custGeom>
            <a:blipFill>
              <a:blip r:embed="rId3"/>
              <a:stretch>
                <a:fillRect l="-56" r="-57" b="1"/>
              </a:stretch>
            </a:blipFill>
          </p:spPr>
        </p:sp>
      </p:grpSp>
      <p:grpSp>
        <p:nvGrpSpPr>
          <p:cNvPr id="10" name="Group 10"/>
          <p:cNvGrpSpPr/>
          <p:nvPr/>
        </p:nvGrpSpPr>
        <p:grpSpPr>
          <a:xfrm>
            <a:off x="17372167" y="7186998"/>
            <a:ext cx="356360" cy="1842702"/>
            <a:chOff x="0" y="0"/>
            <a:chExt cx="475147" cy="2456936"/>
          </a:xfrm>
        </p:grpSpPr>
        <p:sp>
          <p:nvSpPr>
            <p:cNvPr id="11" name="Freeform 11"/>
            <p:cNvSpPr/>
            <p:nvPr/>
          </p:nvSpPr>
          <p:spPr>
            <a:xfrm>
              <a:off x="0" y="0"/>
              <a:ext cx="475107" cy="2456942"/>
            </a:xfrm>
            <a:custGeom>
              <a:avLst/>
              <a:gdLst/>
              <a:ahLst/>
              <a:cxnLst/>
              <a:rect l="l" t="t" r="r" b="b"/>
              <a:pathLst>
                <a:path w="475107" h="2456942">
                  <a:moveTo>
                    <a:pt x="0" y="0"/>
                  </a:moveTo>
                  <a:lnTo>
                    <a:pt x="475107" y="0"/>
                  </a:lnTo>
                  <a:lnTo>
                    <a:pt x="475107" y="2456942"/>
                  </a:lnTo>
                  <a:lnTo>
                    <a:pt x="0" y="2456942"/>
                  </a:lnTo>
                  <a:lnTo>
                    <a:pt x="0" y="0"/>
                  </a:lnTo>
                  <a:close/>
                </a:path>
              </a:pathLst>
            </a:custGeom>
            <a:blipFill>
              <a:blip r:embed="rId4"/>
              <a:stretch>
                <a:fillRect t="-438" r="-8" b="-437"/>
              </a:stretch>
            </a:blipFill>
          </p:spPr>
        </p:sp>
      </p:grpSp>
      <p:sp>
        <p:nvSpPr>
          <p:cNvPr id="12" name="Freeform 12"/>
          <p:cNvSpPr/>
          <p:nvPr/>
        </p:nvSpPr>
        <p:spPr>
          <a:xfrm>
            <a:off x="13816387" y="9108468"/>
            <a:ext cx="3912140" cy="1178532"/>
          </a:xfrm>
          <a:custGeom>
            <a:avLst/>
            <a:gdLst/>
            <a:ahLst/>
            <a:cxnLst/>
            <a:rect l="l" t="t" r="r" b="b"/>
            <a:pathLst>
              <a:path w="3912140" h="1178532">
                <a:moveTo>
                  <a:pt x="0" y="0"/>
                </a:moveTo>
                <a:lnTo>
                  <a:pt x="3912140" y="0"/>
                </a:lnTo>
                <a:lnTo>
                  <a:pt x="3912140" y="1178532"/>
                </a:lnTo>
                <a:lnTo>
                  <a:pt x="0" y="1178532"/>
                </a:lnTo>
                <a:lnTo>
                  <a:pt x="0" y="0"/>
                </a:lnTo>
                <a:close/>
              </a:path>
            </a:pathLst>
          </a:custGeom>
          <a:blipFill>
            <a:blip r:embed="rId5">
              <a:alphaModFix amt="50000"/>
            </a:blip>
            <a:stretch>
              <a:fillRect/>
            </a:stretch>
          </a:blipFill>
        </p:spPr>
      </p:sp>
      <p:sp>
        <p:nvSpPr>
          <p:cNvPr id="13" name="TextBox 13"/>
          <p:cNvSpPr txBox="1"/>
          <p:nvPr/>
        </p:nvSpPr>
        <p:spPr>
          <a:xfrm>
            <a:off x="8290493" y="2799600"/>
            <a:ext cx="8033550" cy="342675"/>
          </a:xfrm>
          <a:prstGeom prst="rect">
            <a:avLst/>
          </a:prstGeom>
        </p:spPr>
        <p:txBody>
          <a:bodyPr lIns="0" tIns="0" rIns="0" bIns="0" rtlCol="0" anchor="t">
            <a:spAutoFit/>
          </a:bodyPr>
          <a:lstStyle/>
          <a:p>
            <a:pPr algn="l">
              <a:lnSpc>
                <a:spcPts val="4030"/>
              </a:lnSpc>
            </a:pPr>
            <a:r>
              <a:rPr lang="en-US" sz="2799">
                <a:solidFill>
                  <a:srgbClr val="FFFFFF"/>
                </a:solidFill>
                <a:latin typeface="Inter"/>
              </a:rPr>
              <a:t>CEO &amp; founder</a:t>
            </a:r>
          </a:p>
        </p:txBody>
      </p:sp>
      <p:sp>
        <p:nvSpPr>
          <p:cNvPr id="16" name="Rectangle 2">
            <a:extLst>
              <a:ext uri="{FF2B5EF4-FFF2-40B4-BE49-F238E27FC236}">
                <a16:creationId xmlns:a16="http://schemas.microsoft.com/office/drawing/2014/main" id="{16CC7E73-1538-7990-E8FA-AEE6FD6614CD}"/>
              </a:ext>
            </a:extLst>
          </p:cNvPr>
          <p:cNvSpPr>
            <a:spLocks noChangeArrowheads="1"/>
          </p:cNvSpPr>
          <p:nvPr/>
        </p:nvSpPr>
        <p:spPr bwMode="auto">
          <a:xfrm>
            <a:off x="956989" y="314393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F20AAAE5-61D0-B39C-D716-DEDEF40CEBC8}"/>
              </a:ext>
            </a:extLst>
          </p:cNvPr>
          <p:cNvSpPr txBox="1"/>
          <p:nvPr/>
        </p:nvSpPr>
        <p:spPr>
          <a:xfrm>
            <a:off x="1141720" y="848989"/>
            <a:ext cx="13182600" cy="59708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600" b="1" i="0" u="none" strike="noStrike" cap="none" normalizeH="0" baseline="0" dirty="0">
                <a:ln>
                  <a:noFill/>
                </a:ln>
                <a:solidFill>
                  <a:schemeClr val="tx1"/>
                </a:solidFill>
                <a:effectLst/>
                <a:latin typeface="Inter" panose="020B0604020202020204" charset="0"/>
                <a:ea typeface="Inter" panose="020B0604020202020204" charset="0"/>
              </a:rPr>
              <a:t>Key Technologies and Tools: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600" b="0" i="0" u="none" strike="noStrike" cap="none" normalizeH="0" baseline="0" dirty="0">
              <a:ln>
                <a:noFill/>
              </a:ln>
              <a:solidFill>
                <a:schemeClr val="tx1"/>
              </a:solidFill>
              <a:effectLst/>
              <a:latin typeface="Inter" panose="020B0604020202020204" charset="0"/>
              <a:ea typeface="Inter" panose="020B060402020202020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Programming Languages:</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Python</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Frameworks:</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TensorFlow, Keras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Architecture:</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Xception for deep learning</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sz="2000" dirty="0">
              <a:latin typeface="Inter" panose="020B0604020202020204" charset="0"/>
              <a:ea typeface="Inter" panose="020B060402020202020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600" b="1" i="0" u="none" strike="noStrike" cap="none" normalizeH="0" baseline="0" dirty="0">
                <a:ln>
                  <a:noFill/>
                </a:ln>
                <a:solidFill>
                  <a:schemeClr val="tx1"/>
                </a:solidFill>
                <a:effectLst/>
                <a:latin typeface="Inter" panose="020B0604020202020204" charset="0"/>
                <a:ea typeface="Inter" panose="020B0604020202020204" charset="0"/>
              </a:rPr>
              <a:t>Brief Explanation of the Algorithms or Models Implemented: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600" b="0" i="0" u="none" strike="noStrike" cap="none" normalizeH="0" baseline="0" dirty="0">
              <a:ln>
                <a:noFill/>
              </a:ln>
              <a:solidFill>
                <a:schemeClr val="tx1"/>
              </a:solidFill>
              <a:effectLst/>
              <a:latin typeface="Inter" panose="020B0604020202020204" charset="0"/>
              <a:ea typeface="Inter" panose="020B060402020202020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Deep Learning Model:</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Utilizes the Xception architecture for high-performance image classification.</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Training Process:</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Model is trained on a diverse dataset of retinal images, categorized into four classes: normal, glaucoma, diabetic retinopathy, and cataract.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Evaluation:</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Model performance is evaluated using metrics like accuracy, precision, recall, and F1 score.</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798656"/>
            <a:ext cx="18288000" cy="1488318"/>
            <a:chOff x="0" y="0"/>
            <a:chExt cx="24384000" cy="1984423"/>
          </a:xfrm>
        </p:grpSpPr>
        <p:sp>
          <p:nvSpPr>
            <p:cNvPr id="3" name="Freeform 3"/>
            <p:cNvSpPr/>
            <p:nvPr/>
          </p:nvSpPr>
          <p:spPr>
            <a:xfrm>
              <a:off x="0" y="0"/>
              <a:ext cx="24384000" cy="1984424"/>
            </a:xfrm>
            <a:custGeom>
              <a:avLst/>
              <a:gdLst/>
              <a:ahLst/>
              <a:cxnLst/>
              <a:rect l="l" t="t" r="r" b="b"/>
              <a:pathLst>
                <a:path w="24384000" h="1984424">
                  <a:moveTo>
                    <a:pt x="0" y="0"/>
                  </a:moveTo>
                  <a:lnTo>
                    <a:pt x="24384000" y="0"/>
                  </a:lnTo>
                  <a:lnTo>
                    <a:pt x="24384000" y="1984424"/>
                  </a:lnTo>
                  <a:lnTo>
                    <a:pt x="0" y="1984424"/>
                  </a:lnTo>
                  <a:close/>
                </a:path>
              </a:pathLst>
            </a:custGeom>
            <a:solidFill>
              <a:srgbClr val="2066B8"/>
            </a:solidFill>
          </p:spPr>
        </p:sp>
      </p:grpSp>
      <p:grpSp>
        <p:nvGrpSpPr>
          <p:cNvPr id="4" name="Group 4"/>
          <p:cNvGrpSpPr/>
          <p:nvPr/>
        </p:nvGrpSpPr>
        <p:grpSpPr>
          <a:xfrm>
            <a:off x="566620" y="118144"/>
            <a:ext cx="347474" cy="1772122"/>
            <a:chOff x="0" y="0"/>
            <a:chExt cx="463299" cy="2362829"/>
          </a:xfrm>
        </p:grpSpPr>
        <p:sp>
          <p:nvSpPr>
            <p:cNvPr id="5" name="Freeform 5"/>
            <p:cNvSpPr/>
            <p:nvPr/>
          </p:nvSpPr>
          <p:spPr>
            <a:xfrm>
              <a:off x="0" y="0"/>
              <a:ext cx="463296" cy="2362835"/>
            </a:xfrm>
            <a:custGeom>
              <a:avLst/>
              <a:gdLst/>
              <a:ahLst/>
              <a:cxnLst/>
              <a:rect l="l" t="t" r="r" b="b"/>
              <a:pathLst>
                <a:path w="463296" h="2362835">
                  <a:moveTo>
                    <a:pt x="0" y="0"/>
                  </a:moveTo>
                  <a:lnTo>
                    <a:pt x="463296" y="0"/>
                  </a:lnTo>
                  <a:lnTo>
                    <a:pt x="463296" y="2362835"/>
                  </a:lnTo>
                  <a:lnTo>
                    <a:pt x="0" y="2362835"/>
                  </a:lnTo>
                  <a:lnTo>
                    <a:pt x="0" y="0"/>
                  </a:lnTo>
                  <a:close/>
                </a:path>
              </a:pathLst>
            </a:custGeom>
            <a:blipFill>
              <a:blip r:embed="rId3"/>
              <a:stretch>
                <a:fillRect t="-653" b="-653"/>
              </a:stretch>
            </a:blipFill>
          </p:spPr>
        </p:sp>
      </p:grpSp>
      <p:grpSp>
        <p:nvGrpSpPr>
          <p:cNvPr id="6" name="Group 6"/>
          <p:cNvGrpSpPr/>
          <p:nvPr/>
        </p:nvGrpSpPr>
        <p:grpSpPr>
          <a:xfrm>
            <a:off x="-26286" y="7814270"/>
            <a:ext cx="984387" cy="984387"/>
            <a:chOff x="0" y="0"/>
            <a:chExt cx="1312516" cy="1312516"/>
          </a:xfrm>
        </p:grpSpPr>
        <p:sp>
          <p:nvSpPr>
            <p:cNvPr id="7" name="Freeform 7"/>
            <p:cNvSpPr/>
            <p:nvPr/>
          </p:nvSpPr>
          <p:spPr>
            <a:xfrm>
              <a:off x="0" y="0"/>
              <a:ext cx="1312545" cy="1312545"/>
            </a:xfrm>
            <a:custGeom>
              <a:avLst/>
              <a:gdLst/>
              <a:ahLst/>
              <a:cxnLst/>
              <a:rect l="l" t="t" r="r" b="b"/>
              <a:pathLst>
                <a:path w="1312545" h="1312545">
                  <a:moveTo>
                    <a:pt x="0" y="0"/>
                  </a:moveTo>
                  <a:lnTo>
                    <a:pt x="1312545" y="0"/>
                  </a:lnTo>
                  <a:lnTo>
                    <a:pt x="1312545" y="1312545"/>
                  </a:lnTo>
                  <a:lnTo>
                    <a:pt x="0" y="1312545"/>
                  </a:lnTo>
                  <a:lnTo>
                    <a:pt x="0" y="0"/>
                  </a:lnTo>
                  <a:close/>
                </a:path>
              </a:pathLst>
            </a:custGeom>
            <a:blipFill>
              <a:blip r:embed="rId4"/>
              <a:stretch>
                <a:fillRect r="2" b="2"/>
              </a:stretch>
            </a:blipFill>
          </p:spPr>
        </p:sp>
      </p:grpSp>
      <p:grpSp>
        <p:nvGrpSpPr>
          <p:cNvPr id="8" name="Group 8"/>
          <p:cNvGrpSpPr/>
          <p:nvPr/>
        </p:nvGrpSpPr>
        <p:grpSpPr>
          <a:xfrm>
            <a:off x="17344064" y="-25924"/>
            <a:ext cx="984387" cy="984387"/>
            <a:chOff x="0" y="0"/>
            <a:chExt cx="1312516" cy="1312516"/>
          </a:xfrm>
        </p:grpSpPr>
        <p:sp>
          <p:nvSpPr>
            <p:cNvPr id="9" name="Freeform 9"/>
            <p:cNvSpPr/>
            <p:nvPr/>
          </p:nvSpPr>
          <p:spPr>
            <a:xfrm>
              <a:off x="0" y="0"/>
              <a:ext cx="1312545" cy="1312545"/>
            </a:xfrm>
            <a:custGeom>
              <a:avLst/>
              <a:gdLst/>
              <a:ahLst/>
              <a:cxnLst/>
              <a:rect l="l" t="t" r="r" b="b"/>
              <a:pathLst>
                <a:path w="1312545" h="1312545">
                  <a:moveTo>
                    <a:pt x="0" y="0"/>
                  </a:moveTo>
                  <a:lnTo>
                    <a:pt x="1312545" y="0"/>
                  </a:lnTo>
                  <a:lnTo>
                    <a:pt x="1312545" y="1312545"/>
                  </a:lnTo>
                  <a:lnTo>
                    <a:pt x="0" y="1312545"/>
                  </a:lnTo>
                  <a:lnTo>
                    <a:pt x="0" y="0"/>
                  </a:lnTo>
                  <a:close/>
                </a:path>
              </a:pathLst>
            </a:custGeom>
            <a:blipFill>
              <a:blip r:embed="rId4"/>
              <a:stretch>
                <a:fillRect r="2" b="2"/>
              </a:stretch>
            </a:blipFill>
          </p:spPr>
        </p:sp>
      </p:grpSp>
      <p:sp>
        <p:nvSpPr>
          <p:cNvPr id="10" name="Freeform 10"/>
          <p:cNvSpPr/>
          <p:nvPr/>
        </p:nvSpPr>
        <p:spPr>
          <a:xfrm>
            <a:off x="13350242" y="8866722"/>
            <a:ext cx="4714615" cy="1420278"/>
          </a:xfrm>
          <a:custGeom>
            <a:avLst/>
            <a:gdLst/>
            <a:ahLst/>
            <a:cxnLst/>
            <a:rect l="l" t="t" r="r" b="b"/>
            <a:pathLst>
              <a:path w="4714615" h="1420278">
                <a:moveTo>
                  <a:pt x="0" y="0"/>
                </a:moveTo>
                <a:lnTo>
                  <a:pt x="4714616" y="0"/>
                </a:lnTo>
                <a:lnTo>
                  <a:pt x="4714616" y="1420278"/>
                </a:lnTo>
                <a:lnTo>
                  <a:pt x="0" y="1420278"/>
                </a:lnTo>
                <a:lnTo>
                  <a:pt x="0" y="0"/>
                </a:lnTo>
                <a:close/>
              </a:path>
            </a:pathLst>
          </a:custGeom>
          <a:blipFill>
            <a:blip r:embed="rId5">
              <a:alphaModFix amt="50000"/>
            </a:blip>
            <a:stretch>
              <a:fillRect/>
            </a:stretch>
          </a:blipFill>
        </p:spPr>
      </p:sp>
      <p:sp>
        <p:nvSpPr>
          <p:cNvPr id="11" name="Title 10">
            <a:extLst>
              <a:ext uri="{FF2B5EF4-FFF2-40B4-BE49-F238E27FC236}">
                <a16:creationId xmlns:a16="http://schemas.microsoft.com/office/drawing/2014/main" id="{12C95066-DDE9-0ECC-42E5-62E3871886B8}"/>
              </a:ext>
            </a:extLst>
          </p:cNvPr>
          <p:cNvSpPr>
            <a:spLocks noGrp="1"/>
          </p:cNvSpPr>
          <p:nvPr>
            <p:ph type="title"/>
          </p:nvPr>
        </p:nvSpPr>
        <p:spPr>
          <a:xfrm>
            <a:off x="4648200" y="404289"/>
            <a:ext cx="8229600" cy="1143000"/>
          </a:xfrm>
        </p:spPr>
        <p:txBody>
          <a:bodyPr/>
          <a:lstStyle/>
          <a:p>
            <a:r>
              <a:rPr lang="en-IN" sz="4400" dirty="0">
                <a:latin typeface="Montserrat Bold" panose="020B0604020202020204" charset="0"/>
              </a:rPr>
              <a:t>Implementation</a:t>
            </a:r>
            <a:endParaRPr lang="en-IN" dirty="0"/>
          </a:p>
        </p:txBody>
      </p:sp>
      <p:sp>
        <p:nvSpPr>
          <p:cNvPr id="17" name="TextBox 16">
            <a:extLst>
              <a:ext uri="{FF2B5EF4-FFF2-40B4-BE49-F238E27FC236}">
                <a16:creationId xmlns:a16="http://schemas.microsoft.com/office/drawing/2014/main" id="{61BE1DEE-2629-D1DD-278B-DCD5D8D1C517}"/>
              </a:ext>
            </a:extLst>
          </p:cNvPr>
          <p:cNvSpPr txBox="1"/>
          <p:nvPr/>
        </p:nvSpPr>
        <p:spPr>
          <a:xfrm>
            <a:off x="1198924" y="1790700"/>
            <a:ext cx="16535708" cy="741741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600" b="1" i="0" u="none" strike="noStrike" cap="none" normalizeH="0" baseline="0" dirty="0">
                <a:ln>
                  <a:noFill/>
                </a:ln>
                <a:solidFill>
                  <a:schemeClr val="tx1"/>
                </a:solidFill>
                <a:effectLst/>
                <a:latin typeface="Inter" panose="020B0604020202020204" charset="0"/>
                <a:ea typeface="Inter" panose="020B0604020202020204" charset="0"/>
              </a:rPr>
              <a:t>Step-by-Step Breakdown of the Development Process: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6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Data Collection:</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Gathered a comprehensive dataset of retinal images classified into four categories: normal, glaucoma, diabetic retinopathy, and cataract.</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Data Preprocessing:</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Normalized and augmented the images to improve model robustness and performance.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Model Training:</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Used the Xception architecture to train the deep learning model on the preprocessed dataset.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Model Evaluation:</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Validated the model using various metrics such as accuracy, precision, recall, and F1 score.</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tx1"/>
                </a:solidFill>
                <a:effectLst/>
                <a:latin typeface="Inter" panose="020B0604020202020204" charset="0"/>
                <a:ea typeface="Inter" panose="020B0604020202020204" charset="0"/>
              </a:rPr>
              <a:t>Deployment:</a:t>
            </a:r>
            <a:r>
              <a:rPr kumimoji="0" lang="en-US" altLang="en-US" sz="1800" b="0" i="0" u="none" strike="noStrike" cap="none" normalizeH="0" baseline="0" dirty="0">
                <a:ln>
                  <a:noFill/>
                </a:ln>
                <a:solidFill>
                  <a:schemeClr val="tx1"/>
                </a:solidFill>
                <a:effectLst/>
                <a:latin typeface="Inter" panose="020B0604020202020204" charset="0"/>
                <a:ea typeface="Inter" panose="020B0604020202020204" charset="0"/>
              </a:rPr>
              <a:t> Integrated the trained model into a web or app interface for real-time use.</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endParaRPr kumimoji="0" lang="en-US" altLang="en-US" sz="18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600" b="1" i="0" u="none" strike="noStrike" cap="none" normalizeH="0" baseline="0" dirty="0">
                <a:ln>
                  <a:noFill/>
                </a:ln>
                <a:solidFill>
                  <a:schemeClr val="tx1"/>
                </a:solidFill>
                <a:effectLst/>
                <a:latin typeface="Inter" panose="020B0604020202020204" charset="0"/>
                <a:ea typeface="Inter" panose="020B0604020202020204" charset="0"/>
              </a:rPr>
              <a:t>Challenges Faced and Solutions: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6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Data Quality:</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Ensured high-quality images by using advanced preprocessing techniques.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Model Accuracy:</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Improved accuracy through extensive hyperparameter tuning and model optimization.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Inter" panose="020B0604020202020204" charset="0"/>
                <a:ea typeface="Inter" panose="020B0604020202020204" charset="0"/>
              </a:rPr>
              <a:t>Computational Resources:</a:t>
            </a:r>
            <a:r>
              <a:rPr kumimoji="0" lang="en-US" altLang="en-US" sz="2000" b="0" i="0" u="none" strike="noStrike" cap="none" normalizeH="0" baseline="0" dirty="0">
                <a:ln>
                  <a:noFill/>
                </a:ln>
                <a:solidFill>
                  <a:schemeClr val="tx1"/>
                </a:solidFill>
                <a:effectLst/>
                <a:latin typeface="Inter" panose="020B0604020202020204" charset="0"/>
                <a:ea typeface="Inter" panose="020B0604020202020204" charset="0"/>
              </a:rPr>
              <a:t> Utilized cloud-based GPUs to handle the intensive computational demands of training the deep learning model.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IN" dirty="0"/>
          </a:p>
        </p:txBody>
      </p:sp>
      <p:pic>
        <p:nvPicPr>
          <p:cNvPr id="18" name="Picture 17">
            <a:extLst>
              <a:ext uri="{FF2B5EF4-FFF2-40B4-BE49-F238E27FC236}">
                <a16:creationId xmlns:a16="http://schemas.microsoft.com/office/drawing/2014/main" id="{7DB9CC53-1DF8-1AA8-141A-B9720A573D9A}"/>
              </a:ext>
            </a:extLst>
          </p:cNvPr>
          <p:cNvPicPr>
            <a:picLocks noChangeAspect="1"/>
          </p:cNvPicPr>
          <p:nvPr/>
        </p:nvPicPr>
        <p:blipFill>
          <a:blip r:embed="rId6"/>
          <a:stretch>
            <a:fillRect/>
          </a:stretch>
        </p:blipFill>
        <p:spPr>
          <a:xfrm>
            <a:off x="17595330" y="6835799"/>
            <a:ext cx="353599" cy="18411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C9A6754-BBD9-7E0E-1990-ADE63EC6AB51}"/>
              </a:ext>
            </a:extLst>
          </p:cNvPr>
          <p:cNvSpPr/>
          <p:nvPr/>
        </p:nvSpPr>
        <p:spPr>
          <a:xfrm>
            <a:off x="914400" y="1672241"/>
            <a:ext cx="16154400" cy="674785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2" name="Group 2"/>
          <p:cNvGrpSpPr/>
          <p:nvPr/>
        </p:nvGrpSpPr>
        <p:grpSpPr>
          <a:xfrm>
            <a:off x="0" y="8739088"/>
            <a:ext cx="18288000" cy="1547912"/>
            <a:chOff x="0" y="0"/>
            <a:chExt cx="24384000" cy="2063883"/>
          </a:xfrm>
        </p:grpSpPr>
        <p:sp>
          <p:nvSpPr>
            <p:cNvPr id="3" name="Freeform 3"/>
            <p:cNvSpPr/>
            <p:nvPr/>
          </p:nvSpPr>
          <p:spPr>
            <a:xfrm>
              <a:off x="0" y="0"/>
              <a:ext cx="24384000" cy="2063884"/>
            </a:xfrm>
            <a:custGeom>
              <a:avLst/>
              <a:gdLst/>
              <a:ahLst/>
              <a:cxnLst/>
              <a:rect l="l" t="t" r="r" b="b"/>
              <a:pathLst>
                <a:path w="24384000" h="2063884">
                  <a:moveTo>
                    <a:pt x="0" y="0"/>
                  </a:moveTo>
                  <a:lnTo>
                    <a:pt x="24384000" y="0"/>
                  </a:lnTo>
                  <a:lnTo>
                    <a:pt x="24384000" y="2063884"/>
                  </a:lnTo>
                  <a:lnTo>
                    <a:pt x="0" y="2063884"/>
                  </a:lnTo>
                  <a:close/>
                </a:path>
              </a:pathLst>
            </a:custGeom>
            <a:solidFill>
              <a:srgbClr val="2066B8"/>
            </a:solidFill>
          </p:spPr>
        </p:sp>
      </p:grpSp>
      <p:grpSp>
        <p:nvGrpSpPr>
          <p:cNvPr id="6" name="Group 6"/>
          <p:cNvGrpSpPr/>
          <p:nvPr/>
        </p:nvGrpSpPr>
        <p:grpSpPr>
          <a:xfrm>
            <a:off x="16220948" y="331266"/>
            <a:ext cx="1842702" cy="356360"/>
            <a:chOff x="0" y="0"/>
            <a:chExt cx="2456936" cy="475147"/>
          </a:xfrm>
        </p:grpSpPr>
        <p:sp>
          <p:nvSpPr>
            <p:cNvPr id="7" name="Freeform 7"/>
            <p:cNvSpPr/>
            <p:nvPr/>
          </p:nvSpPr>
          <p:spPr>
            <a:xfrm>
              <a:off x="0" y="0"/>
              <a:ext cx="2456942" cy="475107"/>
            </a:xfrm>
            <a:custGeom>
              <a:avLst/>
              <a:gdLst/>
              <a:ahLst/>
              <a:cxnLst/>
              <a:rect l="l" t="t" r="r" b="b"/>
              <a:pathLst>
                <a:path w="2456942" h="475107">
                  <a:moveTo>
                    <a:pt x="0" y="0"/>
                  </a:moveTo>
                  <a:lnTo>
                    <a:pt x="2456942" y="0"/>
                  </a:lnTo>
                  <a:lnTo>
                    <a:pt x="2456942" y="475107"/>
                  </a:lnTo>
                  <a:lnTo>
                    <a:pt x="0" y="475107"/>
                  </a:lnTo>
                  <a:lnTo>
                    <a:pt x="0" y="0"/>
                  </a:lnTo>
                  <a:close/>
                </a:path>
              </a:pathLst>
            </a:custGeom>
            <a:blipFill>
              <a:blip r:embed="rId3"/>
              <a:stretch>
                <a:fillRect l="-438" r="-437" b="-8"/>
              </a:stretch>
            </a:blipFill>
          </p:spPr>
        </p:sp>
      </p:grpSp>
      <p:grpSp>
        <p:nvGrpSpPr>
          <p:cNvPr id="10" name="Group 10"/>
          <p:cNvGrpSpPr/>
          <p:nvPr/>
        </p:nvGrpSpPr>
        <p:grpSpPr>
          <a:xfrm>
            <a:off x="224348" y="331266"/>
            <a:ext cx="1842702" cy="356360"/>
            <a:chOff x="0" y="0"/>
            <a:chExt cx="2456936" cy="475147"/>
          </a:xfrm>
        </p:grpSpPr>
        <p:sp>
          <p:nvSpPr>
            <p:cNvPr id="11" name="Freeform 11"/>
            <p:cNvSpPr/>
            <p:nvPr/>
          </p:nvSpPr>
          <p:spPr>
            <a:xfrm>
              <a:off x="0" y="0"/>
              <a:ext cx="2456942" cy="475107"/>
            </a:xfrm>
            <a:custGeom>
              <a:avLst/>
              <a:gdLst/>
              <a:ahLst/>
              <a:cxnLst/>
              <a:rect l="l" t="t" r="r" b="b"/>
              <a:pathLst>
                <a:path w="2456942" h="475107">
                  <a:moveTo>
                    <a:pt x="0" y="0"/>
                  </a:moveTo>
                  <a:lnTo>
                    <a:pt x="2456942" y="0"/>
                  </a:lnTo>
                  <a:lnTo>
                    <a:pt x="2456942" y="475107"/>
                  </a:lnTo>
                  <a:lnTo>
                    <a:pt x="0" y="475107"/>
                  </a:lnTo>
                  <a:lnTo>
                    <a:pt x="0" y="0"/>
                  </a:lnTo>
                  <a:close/>
                </a:path>
              </a:pathLst>
            </a:custGeom>
            <a:blipFill>
              <a:blip r:embed="rId3"/>
              <a:stretch>
                <a:fillRect l="-438" r="-437" b="-8"/>
              </a:stretch>
            </a:blipFill>
          </p:spPr>
        </p:sp>
      </p:grpSp>
      <p:grpSp>
        <p:nvGrpSpPr>
          <p:cNvPr id="12" name="Group 12"/>
          <p:cNvGrpSpPr/>
          <p:nvPr/>
        </p:nvGrpSpPr>
        <p:grpSpPr>
          <a:xfrm>
            <a:off x="3268340" y="6271092"/>
            <a:ext cx="455574" cy="639984"/>
            <a:chOff x="0" y="0"/>
            <a:chExt cx="607432" cy="853312"/>
          </a:xfrm>
        </p:grpSpPr>
        <p:sp>
          <p:nvSpPr>
            <p:cNvPr id="13" name="Freeform 13"/>
            <p:cNvSpPr/>
            <p:nvPr/>
          </p:nvSpPr>
          <p:spPr>
            <a:xfrm>
              <a:off x="0" y="0"/>
              <a:ext cx="607441" cy="853313"/>
            </a:xfrm>
            <a:custGeom>
              <a:avLst/>
              <a:gdLst/>
              <a:ahLst/>
              <a:cxnLst/>
              <a:rect l="l" t="t" r="r" b="b"/>
              <a:pathLst>
                <a:path w="607441" h="853313">
                  <a:moveTo>
                    <a:pt x="0" y="0"/>
                  </a:moveTo>
                  <a:lnTo>
                    <a:pt x="607441" y="0"/>
                  </a:lnTo>
                  <a:lnTo>
                    <a:pt x="607441" y="853313"/>
                  </a:lnTo>
                  <a:lnTo>
                    <a:pt x="0" y="853313"/>
                  </a:lnTo>
                  <a:lnTo>
                    <a:pt x="0" y="0"/>
                  </a:lnTo>
                  <a:close/>
                </a:path>
              </a:pathLst>
            </a:custGeom>
            <a:blipFill>
              <a:blip r:embed="rId4"/>
              <a:stretch>
                <a:fillRect l="-320" r="-319"/>
              </a:stretch>
            </a:blipFill>
          </p:spPr>
        </p:sp>
      </p:grpSp>
      <p:grpSp>
        <p:nvGrpSpPr>
          <p:cNvPr id="14" name="Group 14"/>
          <p:cNvGrpSpPr/>
          <p:nvPr/>
        </p:nvGrpSpPr>
        <p:grpSpPr>
          <a:xfrm>
            <a:off x="3348002" y="2761708"/>
            <a:ext cx="296248" cy="639984"/>
            <a:chOff x="0" y="0"/>
            <a:chExt cx="394997" cy="853312"/>
          </a:xfrm>
        </p:grpSpPr>
        <p:sp>
          <p:nvSpPr>
            <p:cNvPr id="15" name="Freeform 15"/>
            <p:cNvSpPr/>
            <p:nvPr/>
          </p:nvSpPr>
          <p:spPr>
            <a:xfrm>
              <a:off x="0" y="0"/>
              <a:ext cx="394970" cy="853313"/>
            </a:xfrm>
            <a:custGeom>
              <a:avLst/>
              <a:gdLst/>
              <a:ahLst/>
              <a:cxnLst/>
              <a:rect l="l" t="t" r="r" b="b"/>
              <a:pathLst>
                <a:path w="394970" h="853313">
                  <a:moveTo>
                    <a:pt x="0" y="0"/>
                  </a:moveTo>
                  <a:lnTo>
                    <a:pt x="394970" y="0"/>
                  </a:lnTo>
                  <a:lnTo>
                    <a:pt x="394970" y="853313"/>
                  </a:lnTo>
                  <a:lnTo>
                    <a:pt x="0" y="853313"/>
                  </a:lnTo>
                  <a:lnTo>
                    <a:pt x="0" y="0"/>
                  </a:lnTo>
                  <a:close/>
                </a:path>
              </a:pathLst>
            </a:custGeom>
            <a:blipFill>
              <a:blip r:embed="rId5"/>
              <a:stretch>
                <a:fillRect t="-22" r="-6" b="-22"/>
              </a:stretch>
            </a:blipFill>
          </p:spPr>
        </p:sp>
      </p:grpSp>
      <p:sp>
        <p:nvSpPr>
          <p:cNvPr id="16" name="Freeform 16"/>
          <p:cNvSpPr/>
          <p:nvPr/>
        </p:nvSpPr>
        <p:spPr>
          <a:xfrm>
            <a:off x="12913007" y="8767662"/>
            <a:ext cx="5245893" cy="1580325"/>
          </a:xfrm>
          <a:custGeom>
            <a:avLst/>
            <a:gdLst/>
            <a:ahLst/>
            <a:cxnLst/>
            <a:rect l="l" t="t" r="r" b="b"/>
            <a:pathLst>
              <a:path w="5245893" h="1580325">
                <a:moveTo>
                  <a:pt x="0" y="0"/>
                </a:moveTo>
                <a:lnTo>
                  <a:pt x="5245893" y="0"/>
                </a:lnTo>
                <a:lnTo>
                  <a:pt x="5245893" y="1580326"/>
                </a:lnTo>
                <a:lnTo>
                  <a:pt x="0" y="1580326"/>
                </a:lnTo>
                <a:lnTo>
                  <a:pt x="0" y="0"/>
                </a:lnTo>
                <a:close/>
              </a:path>
            </a:pathLst>
          </a:custGeom>
          <a:blipFill>
            <a:blip r:embed="rId6">
              <a:alphaModFix amt="50000"/>
            </a:blip>
            <a:stretch>
              <a:fillRect/>
            </a:stretch>
          </a:blipFill>
        </p:spPr>
      </p:sp>
      <p:sp>
        <p:nvSpPr>
          <p:cNvPr id="17" name="TextBox 16">
            <a:extLst>
              <a:ext uri="{FF2B5EF4-FFF2-40B4-BE49-F238E27FC236}">
                <a16:creationId xmlns:a16="http://schemas.microsoft.com/office/drawing/2014/main" id="{D59FBC85-CFF8-A480-50CD-FE86AAFE020E}"/>
              </a:ext>
            </a:extLst>
          </p:cNvPr>
          <p:cNvSpPr txBox="1"/>
          <p:nvPr/>
        </p:nvSpPr>
        <p:spPr>
          <a:xfrm>
            <a:off x="5486400" y="281760"/>
            <a:ext cx="9067800" cy="553998"/>
          </a:xfrm>
          <a:prstGeom prst="rect">
            <a:avLst/>
          </a:prstGeom>
          <a:noFill/>
        </p:spPr>
        <p:txBody>
          <a:bodyPr wrap="square" rtlCol="0">
            <a:spAutoFit/>
          </a:bodyPr>
          <a:lstStyle/>
          <a:p>
            <a:r>
              <a:rPr lang="en-IN" sz="3000" b="1" dirty="0">
                <a:latin typeface="Inter" panose="020B0604020202020204" charset="0"/>
                <a:ea typeface="Inter" panose="020B0604020202020204" charset="0"/>
              </a:rPr>
              <a:t>Code snippet for data preprocessing</a:t>
            </a:r>
          </a:p>
        </p:txBody>
      </p:sp>
      <p:sp>
        <p:nvSpPr>
          <p:cNvPr id="18" name="TextBox 17">
            <a:extLst>
              <a:ext uri="{FF2B5EF4-FFF2-40B4-BE49-F238E27FC236}">
                <a16:creationId xmlns:a16="http://schemas.microsoft.com/office/drawing/2014/main" id="{59E8E42B-B21B-ED12-3A74-547812163170}"/>
              </a:ext>
            </a:extLst>
          </p:cNvPr>
          <p:cNvSpPr txBox="1"/>
          <p:nvPr/>
        </p:nvSpPr>
        <p:spPr>
          <a:xfrm>
            <a:off x="914400" y="1672241"/>
            <a:ext cx="16764000" cy="7571303"/>
          </a:xfrm>
          <a:prstGeom prst="rect">
            <a:avLst/>
          </a:prstGeom>
          <a:noFill/>
        </p:spPr>
        <p:txBody>
          <a:bodyPr wrap="square" rtlCol="0">
            <a:spAutoFit/>
          </a:bodyPr>
          <a:lstStyle/>
          <a:p>
            <a:r>
              <a:rPr lang="en-IN" b="0" dirty="0">
                <a:solidFill>
                  <a:srgbClr val="8B949E"/>
                </a:solidFill>
                <a:effectLst/>
                <a:highlight>
                  <a:srgbClr val="0D1117"/>
                </a:highlight>
                <a:latin typeface="Consolas" panose="020B0609020204030204" pitchFamily="49" charset="0"/>
              </a:rPr>
              <a:t># Function to load and preprocess data</a:t>
            </a:r>
            <a:endParaRPr lang="en-IN" b="0" dirty="0">
              <a:solidFill>
                <a:srgbClr val="E6EDF3"/>
              </a:solidFill>
              <a:effectLst/>
              <a:highlight>
                <a:srgbClr val="0D1117"/>
              </a:highlight>
              <a:latin typeface="Consolas" panose="020B0609020204030204" pitchFamily="49" charset="0"/>
            </a:endParaRPr>
          </a:p>
          <a:p>
            <a:r>
              <a:rPr lang="en-IN" b="0" dirty="0">
                <a:solidFill>
                  <a:srgbClr val="FF7B72"/>
                </a:solidFill>
                <a:effectLst/>
                <a:highlight>
                  <a:srgbClr val="0D1117"/>
                </a:highlight>
                <a:latin typeface="Consolas" panose="020B0609020204030204" pitchFamily="49" charset="0"/>
              </a:rPr>
              <a:t>def</a:t>
            </a:r>
            <a:r>
              <a:rPr lang="en-IN" b="0" dirty="0">
                <a:solidFill>
                  <a:srgbClr val="E6EDF3"/>
                </a:solidFill>
                <a:effectLst/>
                <a:highlight>
                  <a:srgbClr val="0D1117"/>
                </a:highlight>
                <a:latin typeface="Consolas" panose="020B0609020204030204" pitchFamily="49" charset="0"/>
              </a:rPr>
              <a:t> </a:t>
            </a:r>
            <a:r>
              <a:rPr lang="en-IN" b="0" dirty="0" err="1">
                <a:solidFill>
                  <a:srgbClr val="D2A8FF"/>
                </a:solidFill>
                <a:effectLst/>
                <a:highlight>
                  <a:srgbClr val="0D1117"/>
                </a:highlight>
                <a:latin typeface="Consolas" panose="020B0609020204030204" pitchFamily="49" charset="0"/>
              </a:rPr>
              <a:t>load_and_preprocess_data</a:t>
            </a:r>
            <a:r>
              <a:rPr lang="en-IN" b="0" dirty="0">
                <a:solidFill>
                  <a:srgbClr val="E6EDF3"/>
                </a:solidFill>
                <a:effectLst/>
                <a:highlight>
                  <a:srgbClr val="0D1117"/>
                </a:highlight>
                <a:latin typeface="Consolas" panose="020B0609020204030204" pitchFamily="49" charset="0"/>
              </a:rPr>
              <a:t>(</a:t>
            </a:r>
            <a:r>
              <a:rPr lang="en-IN" b="0" dirty="0" err="1">
                <a:solidFill>
                  <a:srgbClr val="FFA657"/>
                </a:solidFill>
                <a:effectLst/>
                <a:highlight>
                  <a:srgbClr val="0D1117"/>
                </a:highlight>
                <a:latin typeface="Consolas" panose="020B0609020204030204" pitchFamily="49" charset="0"/>
              </a:rPr>
              <a:t>data_dir</a:t>
            </a:r>
            <a:r>
              <a:rPr lang="en-IN" b="0" dirty="0">
                <a:solidFill>
                  <a:srgbClr val="E6EDF3"/>
                </a:solidFill>
                <a:effectLst/>
                <a:highlight>
                  <a:srgbClr val="0D1117"/>
                </a:highlight>
                <a:latin typeface="Consolas" panose="020B0609020204030204" pitchFamily="49" charset="0"/>
              </a:rPr>
              <a:t>, </a:t>
            </a:r>
            <a:r>
              <a:rPr lang="en-IN" b="0" dirty="0" err="1">
                <a:solidFill>
                  <a:srgbClr val="FFA657"/>
                </a:solidFill>
                <a:effectLst/>
                <a:highlight>
                  <a:srgbClr val="0D1117"/>
                </a:highlight>
                <a:latin typeface="Consolas" panose="020B0609020204030204" pitchFamily="49" charset="0"/>
              </a:rPr>
              <a:t>img_size</a:t>
            </a:r>
            <a:r>
              <a:rPr lang="en-IN" b="0" dirty="0">
                <a:solidFill>
                  <a:srgbClr val="E6EDF3"/>
                </a:solidFill>
                <a:effectLst/>
                <a:highlight>
                  <a:srgbClr val="0D1117"/>
                </a:highlight>
                <a:latin typeface="Consolas" panose="020B0609020204030204" pitchFamily="49" charset="0"/>
              </a:rPr>
              <a:t>):</a:t>
            </a:r>
          </a:p>
          <a:p>
            <a:r>
              <a:rPr lang="en-IN" b="0" dirty="0">
                <a:solidFill>
                  <a:srgbClr val="E6EDF3"/>
                </a:solidFill>
                <a:effectLst/>
                <a:highlight>
                  <a:srgbClr val="0D1117"/>
                </a:highlight>
                <a:latin typeface="Consolas" panose="020B0609020204030204" pitchFamily="49" charset="0"/>
              </a:rPr>
              <a:t>    </a:t>
            </a:r>
            <a:r>
              <a:rPr lang="en-IN" b="0" dirty="0" err="1">
                <a:solidFill>
                  <a:srgbClr val="E6EDF3"/>
                </a:solidFill>
                <a:effectLst/>
                <a:highlight>
                  <a:srgbClr val="0D1117"/>
                </a:highlight>
                <a:latin typeface="Consolas" panose="020B0609020204030204" pitchFamily="49" charset="0"/>
              </a:rPr>
              <a:t>class_names</a:t>
            </a:r>
            <a:r>
              <a:rPr lang="en-IN" b="0" dirty="0">
                <a:solidFill>
                  <a:srgbClr val="E6EDF3"/>
                </a:solidFill>
                <a:effectLst/>
                <a:highlight>
                  <a:srgbClr val="0D1117"/>
                </a:highlight>
                <a:latin typeface="Consolas" panose="020B0609020204030204" pitchFamily="49" charset="0"/>
              </a:rPr>
              <a:t> </a:t>
            </a:r>
            <a:r>
              <a:rPr lang="en-IN" b="0" dirty="0">
                <a:solidFill>
                  <a:srgbClr val="FF7B72"/>
                </a:solidFill>
                <a:effectLst/>
                <a:highlight>
                  <a:srgbClr val="0D1117"/>
                </a:highlight>
                <a:latin typeface="Consolas" panose="020B0609020204030204" pitchFamily="49" charset="0"/>
              </a:rPr>
              <a:t>=</a:t>
            </a:r>
            <a:r>
              <a:rPr lang="en-IN" b="0" dirty="0">
                <a:solidFill>
                  <a:srgbClr val="E6EDF3"/>
                </a:solidFill>
                <a:effectLst/>
                <a:highlight>
                  <a:srgbClr val="0D1117"/>
                </a:highlight>
                <a:latin typeface="Consolas" panose="020B0609020204030204" pitchFamily="49" charset="0"/>
              </a:rPr>
              <a:t> [</a:t>
            </a:r>
            <a:r>
              <a:rPr lang="en-IN" b="0" dirty="0">
                <a:solidFill>
                  <a:srgbClr val="A5D6FF"/>
                </a:solidFill>
                <a:effectLst/>
                <a:highlight>
                  <a:srgbClr val="0D1117"/>
                </a:highlight>
                <a:latin typeface="Consolas" panose="020B0609020204030204" pitchFamily="49" charset="0"/>
              </a:rPr>
              <a:t>'normal'</a:t>
            </a:r>
            <a:r>
              <a:rPr lang="en-IN" b="0" dirty="0">
                <a:solidFill>
                  <a:srgbClr val="E6EDF3"/>
                </a:solidFill>
                <a:effectLst/>
                <a:highlight>
                  <a:srgbClr val="0D1117"/>
                </a:highlight>
                <a:latin typeface="Consolas" panose="020B0609020204030204" pitchFamily="49" charset="0"/>
              </a:rPr>
              <a:t>, </a:t>
            </a:r>
            <a:r>
              <a:rPr lang="en-IN" b="0" dirty="0">
                <a:solidFill>
                  <a:srgbClr val="A5D6FF"/>
                </a:solidFill>
                <a:effectLst/>
                <a:highlight>
                  <a:srgbClr val="0D1117"/>
                </a:highlight>
                <a:latin typeface="Consolas" panose="020B0609020204030204" pitchFamily="49" charset="0"/>
              </a:rPr>
              <a:t>'glaucoma'</a:t>
            </a:r>
            <a:r>
              <a:rPr lang="en-IN" b="0" dirty="0">
                <a:solidFill>
                  <a:srgbClr val="E6EDF3"/>
                </a:solidFill>
                <a:effectLst/>
                <a:highlight>
                  <a:srgbClr val="0D1117"/>
                </a:highlight>
                <a:latin typeface="Consolas" panose="020B0609020204030204" pitchFamily="49" charset="0"/>
              </a:rPr>
              <a:t>, </a:t>
            </a:r>
            <a:r>
              <a:rPr lang="en-IN" b="0" dirty="0">
                <a:solidFill>
                  <a:srgbClr val="A5D6FF"/>
                </a:solidFill>
                <a:effectLst/>
                <a:highlight>
                  <a:srgbClr val="0D1117"/>
                </a:highlight>
                <a:latin typeface="Consolas" panose="020B0609020204030204" pitchFamily="49" charset="0"/>
              </a:rPr>
              <a:t>'</a:t>
            </a:r>
            <a:r>
              <a:rPr lang="en-IN" b="0" dirty="0" err="1">
                <a:solidFill>
                  <a:srgbClr val="A5D6FF"/>
                </a:solidFill>
                <a:effectLst/>
                <a:highlight>
                  <a:srgbClr val="0D1117"/>
                </a:highlight>
                <a:latin typeface="Consolas" panose="020B0609020204030204" pitchFamily="49" charset="0"/>
              </a:rPr>
              <a:t>diabetic_retinopathy</a:t>
            </a:r>
            <a:r>
              <a:rPr lang="en-IN" b="0" dirty="0">
                <a:solidFill>
                  <a:srgbClr val="A5D6FF"/>
                </a:solidFill>
                <a:effectLst/>
                <a:highlight>
                  <a:srgbClr val="0D1117"/>
                </a:highlight>
                <a:latin typeface="Consolas" panose="020B0609020204030204" pitchFamily="49" charset="0"/>
              </a:rPr>
              <a:t>'</a:t>
            </a:r>
            <a:r>
              <a:rPr lang="en-IN" b="0" dirty="0">
                <a:solidFill>
                  <a:srgbClr val="E6EDF3"/>
                </a:solidFill>
                <a:effectLst/>
                <a:highlight>
                  <a:srgbClr val="0D1117"/>
                </a:highlight>
                <a:latin typeface="Consolas" panose="020B0609020204030204" pitchFamily="49" charset="0"/>
              </a:rPr>
              <a:t>, </a:t>
            </a:r>
            <a:r>
              <a:rPr lang="en-IN" b="0" dirty="0">
                <a:solidFill>
                  <a:srgbClr val="A5D6FF"/>
                </a:solidFill>
                <a:effectLst/>
                <a:highlight>
                  <a:srgbClr val="0D1117"/>
                </a:highlight>
                <a:latin typeface="Consolas" panose="020B0609020204030204" pitchFamily="49" charset="0"/>
              </a:rPr>
              <a:t>'cataract'</a:t>
            </a:r>
            <a:r>
              <a:rPr lang="en-IN" b="0" dirty="0">
                <a:solidFill>
                  <a:srgbClr val="E6EDF3"/>
                </a:solidFill>
                <a:effectLst/>
                <a:highlight>
                  <a:srgbClr val="0D1117"/>
                </a:highlight>
                <a:latin typeface="Consolas" panose="020B0609020204030204" pitchFamily="49" charset="0"/>
              </a:rPr>
              <a:t>]</a:t>
            </a:r>
          </a:p>
          <a:p>
            <a:r>
              <a:rPr lang="en-IN" b="0" dirty="0">
                <a:solidFill>
                  <a:srgbClr val="E6EDF3"/>
                </a:solidFill>
                <a:effectLst/>
                <a:highlight>
                  <a:srgbClr val="0D1117"/>
                </a:highlight>
                <a:latin typeface="Consolas" panose="020B0609020204030204" pitchFamily="49" charset="0"/>
              </a:rPr>
              <a:t>    </a:t>
            </a:r>
            <a:r>
              <a:rPr lang="en-IN" b="0" dirty="0" err="1">
                <a:solidFill>
                  <a:srgbClr val="E6EDF3"/>
                </a:solidFill>
                <a:effectLst/>
                <a:highlight>
                  <a:srgbClr val="0D1117"/>
                </a:highlight>
                <a:latin typeface="Consolas" panose="020B0609020204030204" pitchFamily="49" charset="0"/>
              </a:rPr>
              <a:t>filepaths</a:t>
            </a:r>
            <a:r>
              <a:rPr lang="en-IN" b="0" dirty="0">
                <a:solidFill>
                  <a:srgbClr val="E6EDF3"/>
                </a:solidFill>
                <a:effectLst/>
                <a:highlight>
                  <a:srgbClr val="0D1117"/>
                </a:highlight>
                <a:latin typeface="Consolas" panose="020B0609020204030204" pitchFamily="49" charset="0"/>
              </a:rPr>
              <a:t> </a:t>
            </a:r>
            <a:r>
              <a:rPr lang="en-IN" b="0" dirty="0">
                <a:solidFill>
                  <a:srgbClr val="FF7B72"/>
                </a:solidFill>
                <a:effectLst/>
                <a:highlight>
                  <a:srgbClr val="0D1117"/>
                </a:highlight>
                <a:latin typeface="Consolas" panose="020B0609020204030204" pitchFamily="49" charset="0"/>
              </a:rPr>
              <a:t>=</a:t>
            </a:r>
            <a:r>
              <a:rPr lang="en-IN" b="0" dirty="0">
                <a:solidFill>
                  <a:srgbClr val="E6EDF3"/>
                </a:solidFill>
                <a:effectLst/>
                <a:highlight>
                  <a:srgbClr val="0D1117"/>
                </a:highlight>
                <a:latin typeface="Consolas" panose="020B0609020204030204" pitchFamily="49" charset="0"/>
              </a:rPr>
              <a:t> []</a:t>
            </a:r>
          </a:p>
          <a:p>
            <a:r>
              <a:rPr lang="en-IN" b="0" dirty="0">
                <a:solidFill>
                  <a:srgbClr val="E6EDF3"/>
                </a:solidFill>
                <a:effectLst/>
                <a:highlight>
                  <a:srgbClr val="0D1117"/>
                </a:highlight>
                <a:latin typeface="Consolas" panose="020B0609020204030204" pitchFamily="49" charset="0"/>
              </a:rPr>
              <a:t>    labels </a:t>
            </a:r>
            <a:r>
              <a:rPr lang="en-IN" b="0" dirty="0">
                <a:solidFill>
                  <a:srgbClr val="FF7B72"/>
                </a:solidFill>
                <a:effectLst/>
                <a:highlight>
                  <a:srgbClr val="0D1117"/>
                </a:highlight>
                <a:latin typeface="Consolas" panose="020B0609020204030204" pitchFamily="49" charset="0"/>
              </a:rPr>
              <a:t>=</a:t>
            </a:r>
            <a:r>
              <a:rPr lang="en-IN" b="0" dirty="0">
                <a:solidFill>
                  <a:srgbClr val="E6EDF3"/>
                </a:solidFill>
                <a:effectLst/>
                <a:highlight>
                  <a:srgbClr val="0D1117"/>
                </a:highlight>
                <a:latin typeface="Consolas" panose="020B0609020204030204" pitchFamily="49" charset="0"/>
              </a:rPr>
              <a:t> []</a:t>
            </a:r>
          </a:p>
          <a:p>
            <a:br>
              <a:rPr lang="en-IN" b="0" dirty="0">
                <a:solidFill>
                  <a:srgbClr val="E6EDF3"/>
                </a:solidFill>
                <a:effectLst/>
                <a:highlight>
                  <a:srgbClr val="0D1117"/>
                </a:highlight>
                <a:latin typeface="Consolas" panose="020B0609020204030204" pitchFamily="49" charset="0"/>
              </a:rPr>
            </a:br>
            <a:r>
              <a:rPr lang="en-IN" b="0" dirty="0">
                <a:solidFill>
                  <a:srgbClr val="E6EDF3"/>
                </a:solidFill>
                <a:effectLst/>
                <a:highlight>
                  <a:srgbClr val="0D1117"/>
                </a:highlight>
                <a:latin typeface="Consolas" panose="020B0609020204030204" pitchFamily="49" charset="0"/>
              </a:rPr>
              <a:t>    </a:t>
            </a:r>
            <a:r>
              <a:rPr lang="en-IN" b="0" dirty="0">
                <a:solidFill>
                  <a:srgbClr val="FF7B72"/>
                </a:solidFill>
                <a:effectLst/>
                <a:highlight>
                  <a:srgbClr val="0D1117"/>
                </a:highlight>
                <a:latin typeface="Consolas" panose="020B0609020204030204" pitchFamily="49" charset="0"/>
              </a:rPr>
              <a:t>for</a:t>
            </a:r>
            <a:r>
              <a:rPr lang="en-IN" b="0" dirty="0">
                <a:solidFill>
                  <a:srgbClr val="E6EDF3"/>
                </a:solidFill>
                <a:effectLst/>
                <a:highlight>
                  <a:srgbClr val="0D1117"/>
                </a:highlight>
                <a:latin typeface="Consolas" panose="020B0609020204030204" pitchFamily="49" charset="0"/>
              </a:rPr>
              <a:t> </a:t>
            </a:r>
            <a:r>
              <a:rPr lang="en-IN" b="0" dirty="0" err="1">
                <a:solidFill>
                  <a:srgbClr val="E6EDF3"/>
                </a:solidFill>
                <a:effectLst/>
                <a:highlight>
                  <a:srgbClr val="0D1117"/>
                </a:highlight>
                <a:latin typeface="Consolas" panose="020B0609020204030204" pitchFamily="49" charset="0"/>
              </a:rPr>
              <a:t>class_name</a:t>
            </a:r>
            <a:r>
              <a:rPr lang="en-IN" b="0" dirty="0">
                <a:solidFill>
                  <a:srgbClr val="E6EDF3"/>
                </a:solidFill>
                <a:effectLst/>
                <a:highlight>
                  <a:srgbClr val="0D1117"/>
                </a:highlight>
                <a:latin typeface="Consolas" panose="020B0609020204030204" pitchFamily="49" charset="0"/>
              </a:rPr>
              <a:t> </a:t>
            </a:r>
            <a:r>
              <a:rPr lang="en-IN" b="0" dirty="0">
                <a:solidFill>
                  <a:srgbClr val="FF7B72"/>
                </a:solidFill>
                <a:effectLst/>
                <a:highlight>
                  <a:srgbClr val="0D1117"/>
                </a:highlight>
                <a:latin typeface="Consolas" panose="020B0609020204030204" pitchFamily="49" charset="0"/>
              </a:rPr>
              <a:t>in</a:t>
            </a:r>
            <a:r>
              <a:rPr lang="en-IN" b="0" dirty="0">
                <a:solidFill>
                  <a:srgbClr val="E6EDF3"/>
                </a:solidFill>
                <a:effectLst/>
                <a:highlight>
                  <a:srgbClr val="0D1117"/>
                </a:highlight>
                <a:latin typeface="Consolas" panose="020B0609020204030204" pitchFamily="49" charset="0"/>
              </a:rPr>
              <a:t> </a:t>
            </a:r>
            <a:r>
              <a:rPr lang="en-IN" b="0" dirty="0" err="1">
                <a:solidFill>
                  <a:srgbClr val="E6EDF3"/>
                </a:solidFill>
                <a:effectLst/>
                <a:highlight>
                  <a:srgbClr val="0D1117"/>
                </a:highlight>
                <a:latin typeface="Consolas" panose="020B0609020204030204" pitchFamily="49" charset="0"/>
              </a:rPr>
              <a:t>class_names</a:t>
            </a:r>
            <a:r>
              <a:rPr lang="en-IN" b="0" dirty="0">
                <a:solidFill>
                  <a:srgbClr val="E6EDF3"/>
                </a:solidFill>
                <a:effectLst/>
                <a:highlight>
                  <a:srgbClr val="0D1117"/>
                </a:highlight>
                <a:latin typeface="Consolas" panose="020B0609020204030204" pitchFamily="49" charset="0"/>
              </a:rPr>
              <a:t>:</a:t>
            </a:r>
          </a:p>
          <a:p>
            <a:r>
              <a:rPr lang="en-IN" b="0" dirty="0">
                <a:solidFill>
                  <a:srgbClr val="E6EDF3"/>
                </a:solidFill>
                <a:effectLst/>
                <a:highlight>
                  <a:srgbClr val="0D1117"/>
                </a:highlight>
                <a:latin typeface="Consolas" panose="020B0609020204030204" pitchFamily="49" charset="0"/>
              </a:rPr>
              <a:t>        </a:t>
            </a:r>
            <a:r>
              <a:rPr lang="en-IN" b="0" dirty="0" err="1">
                <a:solidFill>
                  <a:srgbClr val="E6EDF3"/>
                </a:solidFill>
                <a:effectLst/>
                <a:highlight>
                  <a:srgbClr val="0D1117"/>
                </a:highlight>
                <a:latin typeface="Consolas" panose="020B0609020204030204" pitchFamily="49" charset="0"/>
              </a:rPr>
              <a:t>class_path</a:t>
            </a:r>
            <a:r>
              <a:rPr lang="en-IN" b="0" dirty="0">
                <a:solidFill>
                  <a:srgbClr val="E6EDF3"/>
                </a:solidFill>
                <a:effectLst/>
                <a:highlight>
                  <a:srgbClr val="0D1117"/>
                </a:highlight>
                <a:latin typeface="Consolas" panose="020B0609020204030204" pitchFamily="49" charset="0"/>
              </a:rPr>
              <a:t> </a:t>
            </a:r>
            <a:r>
              <a:rPr lang="en-IN" b="0" dirty="0">
                <a:solidFill>
                  <a:srgbClr val="FF7B72"/>
                </a:solidFill>
                <a:effectLst/>
                <a:highlight>
                  <a:srgbClr val="0D1117"/>
                </a:highlight>
                <a:latin typeface="Consolas" panose="020B0609020204030204" pitchFamily="49" charset="0"/>
              </a:rPr>
              <a:t>=</a:t>
            </a:r>
            <a:r>
              <a:rPr lang="en-IN" b="0" dirty="0">
                <a:solidFill>
                  <a:srgbClr val="E6EDF3"/>
                </a:solidFill>
                <a:effectLst/>
                <a:highlight>
                  <a:srgbClr val="0D1117"/>
                </a:highlight>
                <a:latin typeface="Consolas" panose="020B0609020204030204" pitchFamily="49" charset="0"/>
              </a:rPr>
              <a:t> </a:t>
            </a:r>
            <a:r>
              <a:rPr lang="en-IN" b="0" dirty="0" err="1">
                <a:solidFill>
                  <a:srgbClr val="FFA657"/>
                </a:solidFill>
                <a:effectLst/>
                <a:highlight>
                  <a:srgbClr val="0D1117"/>
                </a:highlight>
                <a:latin typeface="Consolas" panose="020B0609020204030204" pitchFamily="49" charset="0"/>
              </a:rPr>
              <a:t>os</a:t>
            </a:r>
            <a:r>
              <a:rPr lang="en-IN" b="0" dirty="0" err="1">
                <a:solidFill>
                  <a:srgbClr val="E6EDF3"/>
                </a:solidFill>
                <a:effectLst/>
                <a:highlight>
                  <a:srgbClr val="0D1117"/>
                </a:highlight>
                <a:latin typeface="Consolas" panose="020B0609020204030204" pitchFamily="49" charset="0"/>
              </a:rPr>
              <a:t>.path.</a:t>
            </a:r>
            <a:r>
              <a:rPr lang="en-IN" b="0" dirty="0" err="1">
                <a:solidFill>
                  <a:srgbClr val="D2A8FF"/>
                </a:solidFill>
                <a:effectLst/>
                <a:highlight>
                  <a:srgbClr val="0D1117"/>
                </a:highlight>
                <a:latin typeface="Consolas" panose="020B0609020204030204" pitchFamily="49" charset="0"/>
              </a:rPr>
              <a:t>join</a:t>
            </a:r>
            <a:r>
              <a:rPr lang="en-IN" b="0" dirty="0">
                <a:solidFill>
                  <a:srgbClr val="E6EDF3"/>
                </a:solidFill>
                <a:effectLst/>
                <a:highlight>
                  <a:srgbClr val="0D1117"/>
                </a:highlight>
                <a:latin typeface="Consolas" panose="020B0609020204030204" pitchFamily="49" charset="0"/>
              </a:rPr>
              <a:t>(</a:t>
            </a:r>
            <a:r>
              <a:rPr lang="en-IN" b="0" dirty="0" err="1">
                <a:solidFill>
                  <a:srgbClr val="FFA657"/>
                </a:solidFill>
                <a:effectLst/>
                <a:highlight>
                  <a:srgbClr val="0D1117"/>
                </a:highlight>
                <a:latin typeface="Consolas" panose="020B0609020204030204" pitchFamily="49" charset="0"/>
              </a:rPr>
              <a:t>data_dir</a:t>
            </a:r>
            <a:r>
              <a:rPr lang="en-IN" b="0" dirty="0">
                <a:solidFill>
                  <a:srgbClr val="E6EDF3"/>
                </a:solidFill>
                <a:effectLst/>
                <a:highlight>
                  <a:srgbClr val="0D1117"/>
                </a:highlight>
                <a:latin typeface="Consolas" panose="020B0609020204030204" pitchFamily="49" charset="0"/>
              </a:rPr>
              <a:t>, </a:t>
            </a:r>
            <a:r>
              <a:rPr lang="en-IN" b="0" dirty="0" err="1">
                <a:solidFill>
                  <a:srgbClr val="E6EDF3"/>
                </a:solidFill>
                <a:effectLst/>
                <a:highlight>
                  <a:srgbClr val="0D1117"/>
                </a:highlight>
                <a:latin typeface="Consolas" panose="020B0609020204030204" pitchFamily="49" charset="0"/>
              </a:rPr>
              <a:t>class_name</a:t>
            </a:r>
            <a:r>
              <a:rPr lang="en-IN" b="0" dirty="0">
                <a:solidFill>
                  <a:srgbClr val="E6EDF3"/>
                </a:solidFill>
                <a:effectLst/>
                <a:highlight>
                  <a:srgbClr val="0D1117"/>
                </a:highlight>
                <a:latin typeface="Consolas" panose="020B0609020204030204" pitchFamily="49" charset="0"/>
              </a:rPr>
              <a:t>)</a:t>
            </a:r>
          </a:p>
          <a:p>
            <a:r>
              <a:rPr lang="en-IN" b="0" dirty="0">
                <a:solidFill>
                  <a:srgbClr val="E6EDF3"/>
                </a:solidFill>
                <a:effectLst/>
                <a:highlight>
                  <a:srgbClr val="0D1117"/>
                </a:highlight>
                <a:latin typeface="Consolas" panose="020B0609020204030204" pitchFamily="49" charset="0"/>
              </a:rPr>
              <a:t>        </a:t>
            </a:r>
            <a:r>
              <a:rPr lang="en-IN" b="0" dirty="0">
                <a:solidFill>
                  <a:srgbClr val="FF7B72"/>
                </a:solidFill>
                <a:effectLst/>
                <a:highlight>
                  <a:srgbClr val="0D1117"/>
                </a:highlight>
                <a:latin typeface="Consolas" panose="020B0609020204030204" pitchFamily="49" charset="0"/>
              </a:rPr>
              <a:t>for</a:t>
            </a:r>
            <a:r>
              <a:rPr lang="en-IN" b="0" dirty="0">
                <a:solidFill>
                  <a:srgbClr val="E6EDF3"/>
                </a:solidFill>
                <a:effectLst/>
                <a:highlight>
                  <a:srgbClr val="0D1117"/>
                </a:highlight>
                <a:latin typeface="Consolas" panose="020B0609020204030204" pitchFamily="49" charset="0"/>
              </a:rPr>
              <a:t> filename </a:t>
            </a:r>
            <a:r>
              <a:rPr lang="en-IN" b="0" dirty="0">
                <a:solidFill>
                  <a:srgbClr val="79C0FF"/>
                </a:solidFill>
                <a:effectLst/>
                <a:highlight>
                  <a:srgbClr val="0D1117"/>
                </a:highlight>
                <a:latin typeface="Consolas" panose="020B0609020204030204" pitchFamily="49" charset="0"/>
              </a:rPr>
              <a:t>in</a:t>
            </a:r>
            <a:r>
              <a:rPr lang="en-IN" b="0" dirty="0">
                <a:solidFill>
                  <a:srgbClr val="E6EDF3"/>
                </a:solidFill>
                <a:effectLst/>
                <a:highlight>
                  <a:srgbClr val="0D1117"/>
                </a:highlight>
                <a:latin typeface="Consolas" panose="020B0609020204030204" pitchFamily="49" charset="0"/>
              </a:rPr>
              <a:t> </a:t>
            </a:r>
            <a:r>
              <a:rPr lang="en-IN" b="0" dirty="0" err="1">
                <a:solidFill>
                  <a:srgbClr val="FFA657"/>
                </a:solidFill>
                <a:effectLst/>
                <a:highlight>
                  <a:srgbClr val="0D1117"/>
                </a:highlight>
                <a:latin typeface="Consolas" panose="020B0609020204030204" pitchFamily="49" charset="0"/>
              </a:rPr>
              <a:t>tqdm</a:t>
            </a:r>
            <a:r>
              <a:rPr lang="en-IN" b="0" dirty="0">
                <a:solidFill>
                  <a:srgbClr val="E6EDF3"/>
                </a:solidFill>
                <a:effectLst/>
                <a:highlight>
                  <a:srgbClr val="0D1117"/>
                </a:highlight>
                <a:latin typeface="Consolas" panose="020B0609020204030204" pitchFamily="49" charset="0"/>
              </a:rPr>
              <a:t>(</a:t>
            </a:r>
            <a:r>
              <a:rPr lang="en-IN" b="0" dirty="0" err="1">
                <a:solidFill>
                  <a:srgbClr val="FFA657"/>
                </a:solidFill>
                <a:effectLst/>
                <a:highlight>
                  <a:srgbClr val="0D1117"/>
                </a:highlight>
                <a:latin typeface="Consolas" panose="020B0609020204030204" pitchFamily="49" charset="0"/>
              </a:rPr>
              <a:t>os</a:t>
            </a:r>
            <a:r>
              <a:rPr lang="en-IN" b="0" dirty="0" err="1">
                <a:solidFill>
                  <a:srgbClr val="E6EDF3"/>
                </a:solidFill>
                <a:effectLst/>
                <a:highlight>
                  <a:srgbClr val="0D1117"/>
                </a:highlight>
                <a:latin typeface="Consolas" panose="020B0609020204030204" pitchFamily="49" charset="0"/>
              </a:rPr>
              <a:t>.</a:t>
            </a:r>
            <a:r>
              <a:rPr lang="en-IN" b="0" dirty="0" err="1">
                <a:solidFill>
                  <a:srgbClr val="D2A8FF"/>
                </a:solidFill>
                <a:effectLst/>
                <a:highlight>
                  <a:srgbClr val="0D1117"/>
                </a:highlight>
                <a:latin typeface="Consolas" panose="020B0609020204030204" pitchFamily="49" charset="0"/>
              </a:rPr>
              <a:t>listdir</a:t>
            </a:r>
            <a:r>
              <a:rPr lang="en-IN" b="0" dirty="0">
                <a:solidFill>
                  <a:srgbClr val="E6EDF3"/>
                </a:solidFill>
                <a:effectLst/>
                <a:highlight>
                  <a:srgbClr val="0D1117"/>
                </a:highlight>
                <a:latin typeface="Consolas" panose="020B0609020204030204" pitchFamily="49" charset="0"/>
              </a:rPr>
              <a:t>(</a:t>
            </a:r>
            <a:r>
              <a:rPr lang="en-IN" b="0" dirty="0" err="1">
                <a:solidFill>
                  <a:srgbClr val="E6EDF3"/>
                </a:solidFill>
                <a:effectLst/>
                <a:highlight>
                  <a:srgbClr val="0D1117"/>
                </a:highlight>
                <a:latin typeface="Consolas" panose="020B0609020204030204" pitchFamily="49" charset="0"/>
              </a:rPr>
              <a:t>class_path</a:t>
            </a:r>
            <a:r>
              <a:rPr lang="en-IN" b="0" dirty="0">
                <a:solidFill>
                  <a:srgbClr val="E6EDF3"/>
                </a:solidFill>
                <a:effectLst/>
                <a:highlight>
                  <a:srgbClr val="0D1117"/>
                </a:highlight>
                <a:latin typeface="Consolas" panose="020B0609020204030204" pitchFamily="49" charset="0"/>
              </a:rPr>
              <a:t>), </a:t>
            </a:r>
            <a:r>
              <a:rPr lang="en-IN" b="0" dirty="0" err="1">
                <a:solidFill>
                  <a:srgbClr val="FFA657"/>
                </a:solidFill>
                <a:effectLst/>
                <a:highlight>
                  <a:srgbClr val="0D1117"/>
                </a:highlight>
                <a:latin typeface="Consolas" panose="020B0609020204030204" pitchFamily="49" charset="0"/>
              </a:rPr>
              <a:t>ncols</a:t>
            </a:r>
            <a:r>
              <a:rPr lang="en-IN" b="0" dirty="0">
                <a:solidFill>
                  <a:srgbClr val="FF7B72"/>
                </a:solidFill>
                <a:effectLst/>
                <a:highlight>
                  <a:srgbClr val="0D1117"/>
                </a:highlight>
                <a:latin typeface="Consolas" panose="020B0609020204030204" pitchFamily="49" charset="0"/>
              </a:rPr>
              <a:t>=</a:t>
            </a:r>
            <a:r>
              <a:rPr lang="en-IN" b="0" dirty="0">
                <a:solidFill>
                  <a:srgbClr val="79C0FF"/>
                </a:solidFill>
                <a:effectLst/>
                <a:highlight>
                  <a:srgbClr val="0D1117"/>
                </a:highlight>
                <a:latin typeface="Consolas" panose="020B0609020204030204" pitchFamily="49" charset="0"/>
              </a:rPr>
              <a:t>110</a:t>
            </a:r>
            <a:r>
              <a:rPr lang="en-IN" b="0" dirty="0">
                <a:solidFill>
                  <a:srgbClr val="E6EDF3"/>
                </a:solidFill>
                <a:effectLst/>
                <a:highlight>
                  <a:srgbClr val="0D1117"/>
                </a:highlight>
                <a:latin typeface="Consolas" panose="020B0609020204030204" pitchFamily="49" charset="0"/>
              </a:rPr>
              <a:t>, </a:t>
            </a:r>
            <a:r>
              <a:rPr lang="en-IN" b="0" dirty="0" err="1">
                <a:solidFill>
                  <a:srgbClr val="FFA657"/>
                </a:solidFill>
                <a:effectLst/>
                <a:highlight>
                  <a:srgbClr val="0D1117"/>
                </a:highlight>
                <a:latin typeface="Consolas" panose="020B0609020204030204" pitchFamily="49" charset="0"/>
              </a:rPr>
              <a:t>desc</a:t>
            </a:r>
            <a:r>
              <a:rPr lang="en-IN" b="0" dirty="0">
                <a:solidFill>
                  <a:srgbClr val="FF7B72"/>
                </a:solidFill>
                <a:effectLst/>
                <a:highlight>
                  <a:srgbClr val="0D1117"/>
                </a:highlight>
                <a:latin typeface="Consolas" panose="020B0609020204030204" pitchFamily="49" charset="0"/>
              </a:rPr>
              <a:t>=</a:t>
            </a:r>
            <a:r>
              <a:rPr lang="en-IN" b="0" dirty="0" err="1">
                <a:solidFill>
                  <a:srgbClr val="E6EDF3"/>
                </a:solidFill>
                <a:effectLst/>
                <a:highlight>
                  <a:srgbClr val="0D1117"/>
                </a:highlight>
                <a:latin typeface="Consolas" panose="020B0609020204030204" pitchFamily="49" charset="0"/>
              </a:rPr>
              <a:t>class_name</a:t>
            </a:r>
            <a:r>
              <a:rPr lang="en-IN" b="0" dirty="0">
                <a:solidFill>
                  <a:srgbClr val="E6EDF3"/>
                </a:solidFill>
                <a:effectLst/>
                <a:highlight>
                  <a:srgbClr val="0D1117"/>
                </a:highlight>
                <a:latin typeface="Consolas" panose="020B0609020204030204" pitchFamily="49" charset="0"/>
              </a:rPr>
              <a:t>, </a:t>
            </a:r>
            <a:r>
              <a:rPr lang="en-IN" b="0" dirty="0">
                <a:solidFill>
                  <a:srgbClr val="FFA657"/>
                </a:solidFill>
                <a:effectLst/>
                <a:highlight>
                  <a:srgbClr val="0D1117"/>
                </a:highlight>
                <a:latin typeface="Consolas" panose="020B0609020204030204" pitchFamily="49" charset="0"/>
              </a:rPr>
              <a:t>unit</a:t>
            </a:r>
            <a:r>
              <a:rPr lang="en-IN" b="0" dirty="0">
                <a:solidFill>
                  <a:srgbClr val="FF7B72"/>
                </a:solidFill>
                <a:effectLst/>
                <a:highlight>
                  <a:srgbClr val="0D1117"/>
                </a:highlight>
                <a:latin typeface="Consolas" panose="020B0609020204030204" pitchFamily="49" charset="0"/>
              </a:rPr>
              <a:t>=</a:t>
            </a:r>
            <a:r>
              <a:rPr lang="en-IN" b="0" dirty="0">
                <a:solidFill>
                  <a:srgbClr val="A5D6FF"/>
                </a:solidFill>
                <a:effectLst/>
                <a:highlight>
                  <a:srgbClr val="0D1117"/>
                </a:highlight>
                <a:latin typeface="Consolas" panose="020B0609020204030204" pitchFamily="49" charset="0"/>
              </a:rPr>
              <a:t>'file'</a:t>
            </a:r>
            <a:r>
              <a:rPr lang="en-IN" b="0" dirty="0">
                <a:solidFill>
                  <a:srgbClr val="E6EDF3"/>
                </a:solidFill>
                <a:effectLst/>
                <a:highlight>
                  <a:srgbClr val="0D1117"/>
                </a:highlight>
                <a:latin typeface="Consolas" panose="020B0609020204030204" pitchFamily="49" charset="0"/>
              </a:rPr>
              <a:t>, </a:t>
            </a:r>
            <a:r>
              <a:rPr lang="en-IN" b="0" dirty="0">
                <a:solidFill>
                  <a:srgbClr val="FFA657"/>
                </a:solidFill>
                <a:effectLst/>
                <a:highlight>
                  <a:srgbClr val="0D1117"/>
                </a:highlight>
                <a:latin typeface="Consolas" panose="020B0609020204030204" pitchFamily="49" charset="0"/>
              </a:rPr>
              <a:t>colour</a:t>
            </a:r>
            <a:r>
              <a:rPr lang="en-IN" b="0" dirty="0">
                <a:solidFill>
                  <a:srgbClr val="FF7B72"/>
                </a:solidFill>
                <a:effectLst/>
                <a:highlight>
                  <a:srgbClr val="0D1117"/>
                </a:highlight>
                <a:latin typeface="Consolas" panose="020B0609020204030204" pitchFamily="49" charset="0"/>
              </a:rPr>
              <a:t>=</a:t>
            </a:r>
            <a:r>
              <a:rPr lang="en-IN" b="0" dirty="0">
                <a:solidFill>
                  <a:srgbClr val="A5D6FF"/>
                </a:solidFill>
                <a:effectLst/>
                <a:highlight>
                  <a:srgbClr val="0D1117"/>
                </a:highlight>
                <a:latin typeface="Consolas" panose="020B0609020204030204" pitchFamily="49" charset="0"/>
              </a:rPr>
              <a:t>'blue'</a:t>
            </a:r>
            <a:r>
              <a:rPr lang="en-IN" b="0" dirty="0">
                <a:solidFill>
                  <a:srgbClr val="E6EDF3"/>
                </a:solidFill>
                <a:effectLst/>
                <a:highlight>
                  <a:srgbClr val="0D1117"/>
                </a:highlight>
                <a:latin typeface="Consolas" panose="020B0609020204030204" pitchFamily="49" charset="0"/>
              </a:rPr>
              <a:t>):</a:t>
            </a:r>
          </a:p>
          <a:p>
            <a:r>
              <a:rPr lang="en-IN" b="0" dirty="0">
                <a:solidFill>
                  <a:srgbClr val="E6EDF3"/>
                </a:solidFill>
                <a:effectLst/>
                <a:highlight>
                  <a:srgbClr val="0D1117"/>
                </a:highlight>
                <a:latin typeface="Consolas" panose="020B0609020204030204" pitchFamily="49" charset="0"/>
              </a:rPr>
              <a:t>            </a:t>
            </a:r>
            <a:r>
              <a:rPr lang="en-IN" b="0" dirty="0" err="1">
                <a:solidFill>
                  <a:srgbClr val="E6EDF3"/>
                </a:solidFill>
                <a:effectLst/>
                <a:highlight>
                  <a:srgbClr val="0D1117"/>
                </a:highlight>
                <a:latin typeface="Consolas" panose="020B0609020204030204" pitchFamily="49" charset="0"/>
              </a:rPr>
              <a:t>filepath</a:t>
            </a:r>
            <a:r>
              <a:rPr lang="en-IN" b="0" dirty="0">
                <a:solidFill>
                  <a:srgbClr val="E6EDF3"/>
                </a:solidFill>
                <a:effectLst/>
                <a:highlight>
                  <a:srgbClr val="0D1117"/>
                </a:highlight>
                <a:latin typeface="Consolas" panose="020B0609020204030204" pitchFamily="49" charset="0"/>
              </a:rPr>
              <a:t> </a:t>
            </a:r>
            <a:r>
              <a:rPr lang="en-IN" b="0" dirty="0">
                <a:solidFill>
                  <a:srgbClr val="FF7B72"/>
                </a:solidFill>
                <a:effectLst/>
                <a:highlight>
                  <a:srgbClr val="0D1117"/>
                </a:highlight>
                <a:latin typeface="Consolas" panose="020B0609020204030204" pitchFamily="49" charset="0"/>
              </a:rPr>
              <a:t>=</a:t>
            </a:r>
            <a:r>
              <a:rPr lang="en-IN" b="0" dirty="0">
                <a:solidFill>
                  <a:srgbClr val="E6EDF3"/>
                </a:solidFill>
                <a:effectLst/>
                <a:highlight>
                  <a:srgbClr val="0D1117"/>
                </a:highlight>
                <a:latin typeface="Consolas" panose="020B0609020204030204" pitchFamily="49" charset="0"/>
              </a:rPr>
              <a:t> </a:t>
            </a:r>
            <a:r>
              <a:rPr lang="en-IN" b="0" dirty="0" err="1">
                <a:solidFill>
                  <a:srgbClr val="FFA657"/>
                </a:solidFill>
                <a:effectLst/>
                <a:highlight>
                  <a:srgbClr val="0D1117"/>
                </a:highlight>
                <a:latin typeface="Consolas" panose="020B0609020204030204" pitchFamily="49" charset="0"/>
              </a:rPr>
              <a:t>os</a:t>
            </a:r>
            <a:r>
              <a:rPr lang="en-IN" b="0" dirty="0" err="1">
                <a:solidFill>
                  <a:srgbClr val="E6EDF3"/>
                </a:solidFill>
                <a:effectLst/>
                <a:highlight>
                  <a:srgbClr val="0D1117"/>
                </a:highlight>
                <a:latin typeface="Consolas" panose="020B0609020204030204" pitchFamily="49" charset="0"/>
              </a:rPr>
              <a:t>.path.</a:t>
            </a:r>
            <a:r>
              <a:rPr lang="en-IN" b="0" dirty="0" err="1">
                <a:solidFill>
                  <a:srgbClr val="D2A8FF"/>
                </a:solidFill>
                <a:effectLst/>
                <a:highlight>
                  <a:srgbClr val="0D1117"/>
                </a:highlight>
                <a:latin typeface="Consolas" panose="020B0609020204030204" pitchFamily="49" charset="0"/>
              </a:rPr>
              <a:t>join</a:t>
            </a:r>
            <a:r>
              <a:rPr lang="en-IN" b="0" dirty="0">
                <a:solidFill>
                  <a:srgbClr val="E6EDF3"/>
                </a:solidFill>
                <a:effectLst/>
                <a:highlight>
                  <a:srgbClr val="0D1117"/>
                </a:highlight>
                <a:latin typeface="Consolas" panose="020B0609020204030204" pitchFamily="49" charset="0"/>
              </a:rPr>
              <a:t>(</a:t>
            </a:r>
            <a:r>
              <a:rPr lang="en-IN" b="0" dirty="0" err="1">
                <a:solidFill>
                  <a:srgbClr val="E6EDF3"/>
                </a:solidFill>
                <a:effectLst/>
                <a:highlight>
                  <a:srgbClr val="0D1117"/>
                </a:highlight>
                <a:latin typeface="Consolas" panose="020B0609020204030204" pitchFamily="49" charset="0"/>
              </a:rPr>
              <a:t>class_path</a:t>
            </a:r>
            <a:r>
              <a:rPr lang="en-IN" b="0" dirty="0">
                <a:solidFill>
                  <a:srgbClr val="E6EDF3"/>
                </a:solidFill>
                <a:effectLst/>
                <a:highlight>
                  <a:srgbClr val="0D1117"/>
                </a:highlight>
                <a:latin typeface="Consolas" panose="020B0609020204030204" pitchFamily="49" charset="0"/>
              </a:rPr>
              <a:t>, filename)</a:t>
            </a:r>
          </a:p>
          <a:p>
            <a:r>
              <a:rPr lang="en-IN" b="0" dirty="0">
                <a:solidFill>
                  <a:srgbClr val="E6EDF3"/>
                </a:solidFill>
                <a:effectLst/>
                <a:highlight>
                  <a:srgbClr val="0D1117"/>
                </a:highlight>
                <a:latin typeface="Consolas" panose="020B0609020204030204" pitchFamily="49" charset="0"/>
              </a:rPr>
              <a:t>            </a:t>
            </a:r>
            <a:r>
              <a:rPr lang="en-IN" b="0" dirty="0" err="1">
                <a:solidFill>
                  <a:srgbClr val="E6EDF3"/>
                </a:solidFill>
                <a:effectLst/>
                <a:highlight>
                  <a:srgbClr val="0D1117"/>
                </a:highlight>
                <a:latin typeface="Consolas" panose="020B0609020204030204" pitchFamily="49" charset="0"/>
              </a:rPr>
              <a:t>img</a:t>
            </a:r>
            <a:r>
              <a:rPr lang="en-IN" b="0" dirty="0">
                <a:solidFill>
                  <a:srgbClr val="E6EDF3"/>
                </a:solidFill>
                <a:effectLst/>
                <a:highlight>
                  <a:srgbClr val="0D1117"/>
                </a:highlight>
                <a:latin typeface="Consolas" panose="020B0609020204030204" pitchFamily="49" charset="0"/>
              </a:rPr>
              <a:t> </a:t>
            </a:r>
            <a:r>
              <a:rPr lang="en-IN" b="0" dirty="0">
                <a:solidFill>
                  <a:srgbClr val="FF7B72"/>
                </a:solidFill>
                <a:effectLst/>
                <a:highlight>
                  <a:srgbClr val="0D1117"/>
                </a:highlight>
                <a:latin typeface="Consolas" panose="020B0609020204030204" pitchFamily="49" charset="0"/>
              </a:rPr>
              <a:t>=</a:t>
            </a:r>
            <a:r>
              <a:rPr lang="en-IN" b="0" dirty="0">
                <a:solidFill>
                  <a:srgbClr val="E6EDF3"/>
                </a:solidFill>
                <a:effectLst/>
                <a:highlight>
                  <a:srgbClr val="0D1117"/>
                </a:highlight>
                <a:latin typeface="Consolas" panose="020B0609020204030204" pitchFamily="49" charset="0"/>
              </a:rPr>
              <a:t> </a:t>
            </a:r>
            <a:r>
              <a:rPr lang="en-IN" b="0" dirty="0">
                <a:solidFill>
                  <a:srgbClr val="FFA657"/>
                </a:solidFill>
                <a:effectLst/>
                <a:highlight>
                  <a:srgbClr val="0D1117"/>
                </a:highlight>
                <a:latin typeface="Consolas" panose="020B0609020204030204" pitchFamily="49" charset="0"/>
              </a:rPr>
              <a:t>cv2</a:t>
            </a:r>
            <a:r>
              <a:rPr lang="en-IN" b="0" dirty="0">
                <a:solidFill>
                  <a:srgbClr val="E6EDF3"/>
                </a:solidFill>
                <a:effectLst/>
                <a:highlight>
                  <a:srgbClr val="0D1117"/>
                </a:highlight>
                <a:latin typeface="Consolas" panose="020B0609020204030204" pitchFamily="49" charset="0"/>
              </a:rPr>
              <a:t>.imread(</a:t>
            </a:r>
            <a:r>
              <a:rPr lang="en-IN" b="0" dirty="0" err="1">
                <a:solidFill>
                  <a:srgbClr val="E6EDF3"/>
                </a:solidFill>
                <a:effectLst/>
                <a:highlight>
                  <a:srgbClr val="0D1117"/>
                </a:highlight>
                <a:latin typeface="Consolas" panose="020B0609020204030204" pitchFamily="49" charset="0"/>
              </a:rPr>
              <a:t>filepath</a:t>
            </a:r>
            <a:r>
              <a:rPr lang="en-IN" b="0" dirty="0">
                <a:solidFill>
                  <a:srgbClr val="E6EDF3"/>
                </a:solidFill>
                <a:effectLst/>
                <a:highlight>
                  <a:srgbClr val="0D1117"/>
                </a:highlight>
                <a:latin typeface="Consolas" panose="020B0609020204030204" pitchFamily="49" charset="0"/>
              </a:rPr>
              <a:t>)</a:t>
            </a:r>
          </a:p>
          <a:p>
            <a:r>
              <a:rPr lang="en-IN" b="0" dirty="0">
                <a:solidFill>
                  <a:srgbClr val="E6EDF3"/>
                </a:solidFill>
                <a:effectLst/>
                <a:highlight>
                  <a:srgbClr val="0D1117"/>
                </a:highlight>
                <a:latin typeface="Consolas" panose="020B0609020204030204" pitchFamily="49" charset="0"/>
              </a:rPr>
              <a:t>            </a:t>
            </a:r>
            <a:r>
              <a:rPr lang="en-IN" b="0" dirty="0" err="1">
                <a:solidFill>
                  <a:srgbClr val="E6EDF3"/>
                </a:solidFill>
                <a:effectLst/>
                <a:highlight>
                  <a:srgbClr val="0D1117"/>
                </a:highlight>
                <a:latin typeface="Consolas" panose="020B0609020204030204" pitchFamily="49" charset="0"/>
              </a:rPr>
              <a:t>img</a:t>
            </a:r>
            <a:r>
              <a:rPr lang="en-IN" b="0" dirty="0">
                <a:solidFill>
                  <a:srgbClr val="E6EDF3"/>
                </a:solidFill>
                <a:effectLst/>
                <a:highlight>
                  <a:srgbClr val="0D1117"/>
                </a:highlight>
                <a:latin typeface="Consolas" panose="020B0609020204030204" pitchFamily="49" charset="0"/>
              </a:rPr>
              <a:t> </a:t>
            </a:r>
            <a:r>
              <a:rPr lang="en-IN" b="0" dirty="0">
                <a:solidFill>
                  <a:srgbClr val="FF7B72"/>
                </a:solidFill>
                <a:effectLst/>
                <a:highlight>
                  <a:srgbClr val="0D1117"/>
                </a:highlight>
                <a:latin typeface="Consolas" panose="020B0609020204030204" pitchFamily="49" charset="0"/>
              </a:rPr>
              <a:t>=</a:t>
            </a:r>
            <a:r>
              <a:rPr lang="en-IN" b="0" dirty="0">
                <a:solidFill>
                  <a:srgbClr val="E6EDF3"/>
                </a:solidFill>
                <a:effectLst/>
                <a:highlight>
                  <a:srgbClr val="0D1117"/>
                </a:highlight>
                <a:latin typeface="Consolas" panose="020B0609020204030204" pitchFamily="49" charset="0"/>
              </a:rPr>
              <a:t> </a:t>
            </a:r>
            <a:r>
              <a:rPr lang="en-IN" b="0" dirty="0">
                <a:solidFill>
                  <a:srgbClr val="FFA657"/>
                </a:solidFill>
                <a:effectLst/>
                <a:highlight>
                  <a:srgbClr val="0D1117"/>
                </a:highlight>
                <a:latin typeface="Consolas" panose="020B0609020204030204" pitchFamily="49" charset="0"/>
              </a:rPr>
              <a:t>cv2</a:t>
            </a:r>
            <a:r>
              <a:rPr lang="en-IN" b="0" dirty="0">
                <a:solidFill>
                  <a:srgbClr val="E6EDF3"/>
                </a:solidFill>
                <a:effectLst/>
                <a:highlight>
                  <a:srgbClr val="0D1117"/>
                </a:highlight>
                <a:latin typeface="Consolas" panose="020B0609020204030204" pitchFamily="49" charset="0"/>
              </a:rPr>
              <a:t>.resize(</a:t>
            </a:r>
            <a:r>
              <a:rPr lang="en-IN" b="0" dirty="0" err="1">
                <a:solidFill>
                  <a:srgbClr val="E6EDF3"/>
                </a:solidFill>
                <a:effectLst/>
                <a:highlight>
                  <a:srgbClr val="0D1117"/>
                </a:highlight>
                <a:latin typeface="Consolas" panose="020B0609020204030204" pitchFamily="49" charset="0"/>
              </a:rPr>
              <a:t>img</a:t>
            </a:r>
            <a:r>
              <a:rPr lang="en-IN" b="0" dirty="0">
                <a:solidFill>
                  <a:srgbClr val="E6EDF3"/>
                </a:solidFill>
                <a:effectLst/>
                <a:highlight>
                  <a:srgbClr val="0D1117"/>
                </a:highlight>
                <a:latin typeface="Consolas" panose="020B0609020204030204" pitchFamily="49" charset="0"/>
              </a:rPr>
              <a:t>, </a:t>
            </a:r>
            <a:r>
              <a:rPr lang="en-IN" b="0" dirty="0" err="1">
                <a:solidFill>
                  <a:srgbClr val="FFA657"/>
                </a:solidFill>
                <a:effectLst/>
                <a:highlight>
                  <a:srgbClr val="0D1117"/>
                </a:highlight>
                <a:latin typeface="Consolas" panose="020B0609020204030204" pitchFamily="49" charset="0"/>
              </a:rPr>
              <a:t>img_size</a:t>
            </a:r>
            <a:r>
              <a:rPr lang="en-IN" b="0" dirty="0">
                <a:solidFill>
                  <a:srgbClr val="E6EDF3"/>
                </a:solidFill>
                <a:effectLst/>
                <a:highlight>
                  <a:srgbClr val="0D1117"/>
                </a:highlight>
                <a:latin typeface="Consolas" panose="020B0609020204030204" pitchFamily="49" charset="0"/>
              </a:rPr>
              <a:t>)  </a:t>
            </a:r>
            <a:r>
              <a:rPr lang="en-IN" b="0" dirty="0">
                <a:solidFill>
                  <a:srgbClr val="8B949E"/>
                </a:solidFill>
                <a:effectLst/>
                <a:highlight>
                  <a:srgbClr val="0D1117"/>
                </a:highlight>
                <a:latin typeface="Consolas" panose="020B0609020204030204" pitchFamily="49" charset="0"/>
              </a:rPr>
              <a:t># Resize image to desired dimensions</a:t>
            </a:r>
            <a:endParaRPr lang="en-IN" b="0" dirty="0">
              <a:solidFill>
                <a:srgbClr val="E6EDF3"/>
              </a:solidFill>
              <a:effectLst/>
              <a:highlight>
                <a:srgbClr val="0D1117"/>
              </a:highlight>
              <a:latin typeface="Consolas" panose="020B0609020204030204" pitchFamily="49" charset="0"/>
            </a:endParaRPr>
          </a:p>
          <a:p>
            <a:r>
              <a:rPr lang="en-IN" b="0" dirty="0">
                <a:solidFill>
                  <a:srgbClr val="E6EDF3"/>
                </a:solidFill>
                <a:effectLst/>
                <a:highlight>
                  <a:srgbClr val="0D1117"/>
                </a:highlight>
                <a:latin typeface="Consolas" panose="020B0609020204030204" pitchFamily="49" charset="0"/>
              </a:rPr>
              <a:t>            </a:t>
            </a:r>
            <a:r>
              <a:rPr lang="en-IN" b="0" dirty="0" err="1">
                <a:solidFill>
                  <a:srgbClr val="E6EDF3"/>
                </a:solidFill>
                <a:effectLst/>
                <a:highlight>
                  <a:srgbClr val="0D1117"/>
                </a:highlight>
                <a:latin typeface="Consolas" panose="020B0609020204030204" pitchFamily="49" charset="0"/>
              </a:rPr>
              <a:t>filepaths.</a:t>
            </a:r>
            <a:r>
              <a:rPr lang="en-IN" b="0" dirty="0" err="1">
                <a:solidFill>
                  <a:srgbClr val="D2A8FF"/>
                </a:solidFill>
                <a:effectLst/>
                <a:highlight>
                  <a:srgbClr val="0D1117"/>
                </a:highlight>
                <a:latin typeface="Consolas" panose="020B0609020204030204" pitchFamily="49" charset="0"/>
              </a:rPr>
              <a:t>append</a:t>
            </a:r>
            <a:r>
              <a:rPr lang="en-IN" b="0" dirty="0">
                <a:solidFill>
                  <a:srgbClr val="E6EDF3"/>
                </a:solidFill>
                <a:effectLst/>
                <a:highlight>
                  <a:srgbClr val="0D1117"/>
                </a:highlight>
                <a:latin typeface="Consolas" panose="020B0609020204030204" pitchFamily="49" charset="0"/>
              </a:rPr>
              <a:t>(</a:t>
            </a:r>
            <a:r>
              <a:rPr lang="en-IN" b="0" dirty="0" err="1">
                <a:solidFill>
                  <a:srgbClr val="E6EDF3"/>
                </a:solidFill>
                <a:effectLst/>
                <a:highlight>
                  <a:srgbClr val="0D1117"/>
                </a:highlight>
                <a:latin typeface="Consolas" panose="020B0609020204030204" pitchFamily="49" charset="0"/>
              </a:rPr>
              <a:t>filepath</a:t>
            </a:r>
            <a:r>
              <a:rPr lang="en-IN" b="0" dirty="0">
                <a:solidFill>
                  <a:srgbClr val="E6EDF3"/>
                </a:solidFill>
                <a:effectLst/>
                <a:highlight>
                  <a:srgbClr val="0D1117"/>
                </a:highlight>
                <a:latin typeface="Consolas" panose="020B0609020204030204" pitchFamily="49" charset="0"/>
              </a:rPr>
              <a:t>)</a:t>
            </a:r>
          </a:p>
          <a:p>
            <a:r>
              <a:rPr lang="en-IN" b="0" dirty="0">
                <a:solidFill>
                  <a:srgbClr val="E6EDF3"/>
                </a:solidFill>
                <a:effectLst/>
                <a:highlight>
                  <a:srgbClr val="0D1117"/>
                </a:highlight>
                <a:latin typeface="Consolas" panose="020B0609020204030204" pitchFamily="49" charset="0"/>
              </a:rPr>
              <a:t>            </a:t>
            </a:r>
            <a:r>
              <a:rPr lang="en-IN" b="0" dirty="0" err="1">
                <a:solidFill>
                  <a:srgbClr val="E6EDF3"/>
                </a:solidFill>
                <a:effectLst/>
                <a:highlight>
                  <a:srgbClr val="0D1117"/>
                </a:highlight>
                <a:latin typeface="Consolas" panose="020B0609020204030204" pitchFamily="49" charset="0"/>
              </a:rPr>
              <a:t>labels.</a:t>
            </a:r>
            <a:r>
              <a:rPr lang="en-IN" b="0" dirty="0" err="1">
                <a:solidFill>
                  <a:srgbClr val="D2A8FF"/>
                </a:solidFill>
                <a:effectLst/>
                <a:highlight>
                  <a:srgbClr val="0D1117"/>
                </a:highlight>
                <a:latin typeface="Consolas" panose="020B0609020204030204" pitchFamily="49" charset="0"/>
              </a:rPr>
              <a:t>append</a:t>
            </a:r>
            <a:r>
              <a:rPr lang="en-IN" b="0" dirty="0">
                <a:solidFill>
                  <a:srgbClr val="E6EDF3"/>
                </a:solidFill>
                <a:effectLst/>
                <a:highlight>
                  <a:srgbClr val="0D1117"/>
                </a:highlight>
                <a:latin typeface="Consolas" panose="020B0609020204030204" pitchFamily="49" charset="0"/>
              </a:rPr>
              <a:t>(</a:t>
            </a:r>
            <a:r>
              <a:rPr lang="en-IN" b="0" dirty="0" err="1">
                <a:solidFill>
                  <a:srgbClr val="E6EDF3"/>
                </a:solidFill>
                <a:effectLst/>
                <a:highlight>
                  <a:srgbClr val="0D1117"/>
                </a:highlight>
                <a:latin typeface="Consolas" panose="020B0609020204030204" pitchFamily="49" charset="0"/>
              </a:rPr>
              <a:t>class_name</a:t>
            </a:r>
            <a:r>
              <a:rPr lang="en-IN" b="0" dirty="0">
                <a:solidFill>
                  <a:srgbClr val="E6EDF3"/>
                </a:solidFill>
                <a:effectLst/>
                <a:highlight>
                  <a:srgbClr val="0D1117"/>
                </a:highlight>
                <a:latin typeface="Consolas" panose="020B0609020204030204" pitchFamily="49" charset="0"/>
              </a:rPr>
              <a:t>)</a:t>
            </a:r>
          </a:p>
          <a:p>
            <a:br>
              <a:rPr lang="en-IN" b="0" dirty="0">
                <a:solidFill>
                  <a:srgbClr val="E6EDF3"/>
                </a:solidFill>
                <a:effectLst/>
                <a:highlight>
                  <a:srgbClr val="0D1117"/>
                </a:highlight>
                <a:latin typeface="Consolas" panose="020B0609020204030204" pitchFamily="49" charset="0"/>
              </a:rPr>
            </a:br>
            <a:r>
              <a:rPr lang="en-IN" b="0" dirty="0">
                <a:solidFill>
                  <a:srgbClr val="E6EDF3"/>
                </a:solidFill>
                <a:effectLst/>
                <a:highlight>
                  <a:srgbClr val="0D1117"/>
                </a:highlight>
                <a:latin typeface="Consolas" panose="020B0609020204030204" pitchFamily="49" charset="0"/>
              </a:rPr>
              <a:t>    </a:t>
            </a:r>
            <a:r>
              <a:rPr lang="en-IN" b="0" dirty="0" err="1">
                <a:solidFill>
                  <a:srgbClr val="E6EDF3"/>
                </a:solidFill>
                <a:effectLst/>
                <a:highlight>
                  <a:srgbClr val="0D1117"/>
                </a:highlight>
                <a:latin typeface="Consolas" panose="020B0609020204030204" pitchFamily="49" charset="0"/>
              </a:rPr>
              <a:t>df</a:t>
            </a:r>
            <a:r>
              <a:rPr lang="en-IN" b="0" dirty="0">
                <a:solidFill>
                  <a:srgbClr val="E6EDF3"/>
                </a:solidFill>
                <a:effectLst/>
                <a:highlight>
                  <a:srgbClr val="0D1117"/>
                </a:highlight>
                <a:latin typeface="Consolas" panose="020B0609020204030204" pitchFamily="49" charset="0"/>
              </a:rPr>
              <a:t> </a:t>
            </a:r>
            <a:r>
              <a:rPr lang="en-IN" b="0" dirty="0">
                <a:solidFill>
                  <a:srgbClr val="FF7B72"/>
                </a:solidFill>
                <a:effectLst/>
                <a:highlight>
                  <a:srgbClr val="0D1117"/>
                </a:highlight>
                <a:latin typeface="Consolas" panose="020B0609020204030204" pitchFamily="49" charset="0"/>
              </a:rPr>
              <a:t>=</a:t>
            </a:r>
            <a:r>
              <a:rPr lang="en-IN" b="0" dirty="0">
                <a:solidFill>
                  <a:srgbClr val="E6EDF3"/>
                </a:solidFill>
                <a:effectLst/>
                <a:highlight>
                  <a:srgbClr val="0D1117"/>
                </a:highlight>
                <a:latin typeface="Consolas" panose="020B0609020204030204" pitchFamily="49" charset="0"/>
              </a:rPr>
              <a:t> </a:t>
            </a:r>
            <a:r>
              <a:rPr lang="en-IN" b="0" dirty="0" err="1">
                <a:solidFill>
                  <a:srgbClr val="FFA657"/>
                </a:solidFill>
                <a:effectLst/>
                <a:highlight>
                  <a:srgbClr val="0D1117"/>
                </a:highlight>
                <a:latin typeface="Consolas" panose="020B0609020204030204" pitchFamily="49" charset="0"/>
              </a:rPr>
              <a:t>pd</a:t>
            </a:r>
            <a:r>
              <a:rPr lang="en-IN" b="0" dirty="0" err="1">
                <a:solidFill>
                  <a:srgbClr val="E6EDF3"/>
                </a:solidFill>
                <a:effectLst/>
                <a:highlight>
                  <a:srgbClr val="0D1117"/>
                </a:highlight>
                <a:latin typeface="Consolas" panose="020B0609020204030204" pitchFamily="49" charset="0"/>
              </a:rPr>
              <a:t>.</a:t>
            </a:r>
            <a:r>
              <a:rPr lang="en-IN" b="0" dirty="0" err="1">
                <a:solidFill>
                  <a:srgbClr val="FFA657"/>
                </a:solidFill>
                <a:effectLst/>
                <a:highlight>
                  <a:srgbClr val="0D1117"/>
                </a:highlight>
                <a:latin typeface="Consolas" panose="020B0609020204030204" pitchFamily="49" charset="0"/>
              </a:rPr>
              <a:t>DataFrame</a:t>
            </a:r>
            <a:r>
              <a:rPr lang="en-IN" b="0" dirty="0">
                <a:solidFill>
                  <a:srgbClr val="E6EDF3"/>
                </a:solidFill>
                <a:effectLst/>
                <a:highlight>
                  <a:srgbClr val="0D1117"/>
                </a:highlight>
                <a:latin typeface="Consolas" panose="020B0609020204030204" pitchFamily="49" charset="0"/>
              </a:rPr>
              <a:t>({</a:t>
            </a:r>
            <a:r>
              <a:rPr lang="en-IN" b="0" dirty="0">
                <a:solidFill>
                  <a:srgbClr val="A5D6FF"/>
                </a:solidFill>
                <a:effectLst/>
                <a:highlight>
                  <a:srgbClr val="0D1117"/>
                </a:highlight>
                <a:latin typeface="Consolas" panose="020B0609020204030204" pitchFamily="49" charset="0"/>
              </a:rPr>
              <a:t>"</a:t>
            </a:r>
            <a:r>
              <a:rPr lang="en-IN" b="0" dirty="0" err="1">
                <a:solidFill>
                  <a:srgbClr val="A5D6FF"/>
                </a:solidFill>
                <a:effectLst/>
                <a:highlight>
                  <a:srgbClr val="0D1117"/>
                </a:highlight>
                <a:latin typeface="Consolas" panose="020B0609020204030204" pitchFamily="49" charset="0"/>
              </a:rPr>
              <a:t>filepaths</a:t>
            </a:r>
            <a:r>
              <a:rPr lang="en-IN" b="0" dirty="0">
                <a:solidFill>
                  <a:srgbClr val="A5D6FF"/>
                </a:solidFill>
                <a:effectLst/>
                <a:highlight>
                  <a:srgbClr val="0D1117"/>
                </a:highlight>
                <a:latin typeface="Consolas" panose="020B0609020204030204" pitchFamily="49" charset="0"/>
              </a:rPr>
              <a:t>"</a:t>
            </a:r>
            <a:r>
              <a:rPr lang="en-IN" b="0" dirty="0">
                <a:solidFill>
                  <a:srgbClr val="E6EDF3"/>
                </a:solidFill>
                <a:effectLst/>
                <a:highlight>
                  <a:srgbClr val="0D1117"/>
                </a:highlight>
                <a:latin typeface="Consolas" panose="020B0609020204030204" pitchFamily="49" charset="0"/>
              </a:rPr>
              <a:t>: </a:t>
            </a:r>
            <a:r>
              <a:rPr lang="en-IN" b="0" dirty="0" err="1">
                <a:solidFill>
                  <a:srgbClr val="E6EDF3"/>
                </a:solidFill>
                <a:effectLst/>
                <a:highlight>
                  <a:srgbClr val="0D1117"/>
                </a:highlight>
                <a:latin typeface="Consolas" panose="020B0609020204030204" pitchFamily="49" charset="0"/>
              </a:rPr>
              <a:t>filepaths</a:t>
            </a:r>
            <a:r>
              <a:rPr lang="en-IN" b="0" dirty="0">
                <a:solidFill>
                  <a:srgbClr val="E6EDF3"/>
                </a:solidFill>
                <a:effectLst/>
                <a:highlight>
                  <a:srgbClr val="0D1117"/>
                </a:highlight>
                <a:latin typeface="Consolas" panose="020B0609020204030204" pitchFamily="49" charset="0"/>
              </a:rPr>
              <a:t>, </a:t>
            </a:r>
            <a:r>
              <a:rPr lang="en-IN" b="0" dirty="0">
                <a:solidFill>
                  <a:srgbClr val="A5D6FF"/>
                </a:solidFill>
                <a:effectLst/>
                <a:highlight>
                  <a:srgbClr val="0D1117"/>
                </a:highlight>
                <a:latin typeface="Consolas" panose="020B0609020204030204" pitchFamily="49" charset="0"/>
              </a:rPr>
              <a:t>"labels"</a:t>
            </a:r>
            <a:r>
              <a:rPr lang="en-IN" b="0" dirty="0">
                <a:solidFill>
                  <a:srgbClr val="E6EDF3"/>
                </a:solidFill>
                <a:effectLst/>
                <a:highlight>
                  <a:srgbClr val="0D1117"/>
                </a:highlight>
                <a:latin typeface="Consolas" panose="020B0609020204030204" pitchFamily="49" charset="0"/>
              </a:rPr>
              <a:t>: labels})</a:t>
            </a:r>
          </a:p>
          <a:p>
            <a:br>
              <a:rPr lang="en-IN" b="0" dirty="0">
                <a:solidFill>
                  <a:srgbClr val="E6EDF3"/>
                </a:solidFill>
                <a:effectLst/>
                <a:highlight>
                  <a:srgbClr val="0D1117"/>
                </a:highlight>
                <a:latin typeface="Consolas" panose="020B0609020204030204" pitchFamily="49" charset="0"/>
              </a:rPr>
            </a:br>
            <a:r>
              <a:rPr lang="en-IN" b="0" dirty="0">
                <a:solidFill>
                  <a:srgbClr val="E6EDF3"/>
                </a:solidFill>
                <a:effectLst/>
                <a:highlight>
                  <a:srgbClr val="0D1117"/>
                </a:highlight>
                <a:latin typeface="Consolas" panose="020B0609020204030204" pitchFamily="49" charset="0"/>
              </a:rPr>
              <a:t>    </a:t>
            </a:r>
            <a:r>
              <a:rPr lang="en-IN" b="0" dirty="0">
                <a:solidFill>
                  <a:srgbClr val="8B949E"/>
                </a:solidFill>
                <a:effectLst/>
                <a:highlight>
                  <a:srgbClr val="0D1117"/>
                </a:highlight>
                <a:latin typeface="Consolas" panose="020B0609020204030204" pitchFamily="49" charset="0"/>
              </a:rPr>
              <a:t># Split the data into training and testing sets</a:t>
            </a:r>
            <a:endParaRPr lang="en-IN" b="0" dirty="0">
              <a:solidFill>
                <a:srgbClr val="E6EDF3"/>
              </a:solidFill>
              <a:effectLst/>
              <a:highlight>
                <a:srgbClr val="0D1117"/>
              </a:highlight>
              <a:latin typeface="Consolas" panose="020B0609020204030204" pitchFamily="49" charset="0"/>
            </a:endParaRPr>
          </a:p>
          <a:p>
            <a:r>
              <a:rPr lang="en-IN" b="0" dirty="0">
                <a:solidFill>
                  <a:srgbClr val="E6EDF3"/>
                </a:solidFill>
                <a:effectLst/>
                <a:highlight>
                  <a:srgbClr val="0D1117"/>
                </a:highlight>
                <a:latin typeface="Consolas" panose="020B0609020204030204" pitchFamily="49" charset="0"/>
              </a:rPr>
              <a:t>    </a:t>
            </a:r>
            <a:r>
              <a:rPr lang="en-IN" b="0" dirty="0" err="1">
                <a:solidFill>
                  <a:srgbClr val="E6EDF3"/>
                </a:solidFill>
                <a:effectLst/>
                <a:highlight>
                  <a:srgbClr val="0D1117"/>
                </a:highlight>
                <a:latin typeface="Consolas" panose="020B0609020204030204" pitchFamily="49" charset="0"/>
              </a:rPr>
              <a:t>train_df</a:t>
            </a:r>
            <a:r>
              <a:rPr lang="en-IN" b="0" dirty="0">
                <a:solidFill>
                  <a:srgbClr val="E6EDF3"/>
                </a:solidFill>
                <a:effectLst/>
                <a:highlight>
                  <a:srgbClr val="0D1117"/>
                </a:highlight>
                <a:latin typeface="Consolas" panose="020B0609020204030204" pitchFamily="49" charset="0"/>
              </a:rPr>
              <a:t>, </a:t>
            </a:r>
            <a:r>
              <a:rPr lang="en-IN" b="0" dirty="0" err="1">
                <a:solidFill>
                  <a:srgbClr val="E6EDF3"/>
                </a:solidFill>
                <a:effectLst/>
                <a:highlight>
                  <a:srgbClr val="0D1117"/>
                </a:highlight>
                <a:latin typeface="Consolas" panose="020B0609020204030204" pitchFamily="49" charset="0"/>
              </a:rPr>
              <a:t>test_df</a:t>
            </a:r>
            <a:r>
              <a:rPr lang="en-IN" b="0" dirty="0">
                <a:solidFill>
                  <a:srgbClr val="E6EDF3"/>
                </a:solidFill>
                <a:effectLst/>
                <a:highlight>
                  <a:srgbClr val="0D1117"/>
                </a:highlight>
                <a:latin typeface="Consolas" panose="020B0609020204030204" pitchFamily="49" charset="0"/>
              </a:rPr>
              <a:t> </a:t>
            </a:r>
            <a:r>
              <a:rPr lang="en-IN" b="0" dirty="0">
                <a:solidFill>
                  <a:srgbClr val="FF7B72"/>
                </a:solidFill>
                <a:effectLst/>
                <a:highlight>
                  <a:srgbClr val="0D1117"/>
                </a:highlight>
                <a:latin typeface="Consolas" panose="020B0609020204030204" pitchFamily="49" charset="0"/>
              </a:rPr>
              <a:t>=</a:t>
            </a:r>
            <a:r>
              <a:rPr lang="en-IN" b="0" dirty="0">
                <a:solidFill>
                  <a:srgbClr val="E6EDF3"/>
                </a:solidFill>
                <a:effectLst/>
                <a:highlight>
                  <a:srgbClr val="0D1117"/>
                </a:highlight>
                <a:latin typeface="Consolas" panose="020B0609020204030204" pitchFamily="49" charset="0"/>
              </a:rPr>
              <a:t> </a:t>
            </a:r>
            <a:r>
              <a:rPr lang="en-IN" b="0" dirty="0" err="1">
                <a:solidFill>
                  <a:srgbClr val="E6EDF3"/>
                </a:solidFill>
                <a:effectLst/>
                <a:highlight>
                  <a:srgbClr val="0D1117"/>
                </a:highlight>
                <a:latin typeface="Consolas" panose="020B0609020204030204" pitchFamily="49" charset="0"/>
              </a:rPr>
              <a:t>train_test_split</a:t>
            </a:r>
            <a:r>
              <a:rPr lang="en-IN" b="0" dirty="0">
                <a:solidFill>
                  <a:srgbClr val="E6EDF3"/>
                </a:solidFill>
                <a:effectLst/>
                <a:highlight>
                  <a:srgbClr val="0D1117"/>
                </a:highlight>
                <a:latin typeface="Consolas" panose="020B0609020204030204" pitchFamily="49" charset="0"/>
              </a:rPr>
              <a:t>(</a:t>
            </a:r>
            <a:r>
              <a:rPr lang="en-IN" b="0" dirty="0" err="1">
                <a:solidFill>
                  <a:srgbClr val="E6EDF3"/>
                </a:solidFill>
                <a:effectLst/>
                <a:highlight>
                  <a:srgbClr val="0D1117"/>
                </a:highlight>
                <a:latin typeface="Consolas" panose="020B0609020204030204" pitchFamily="49" charset="0"/>
              </a:rPr>
              <a:t>df</a:t>
            </a:r>
            <a:r>
              <a:rPr lang="en-IN" b="0" dirty="0">
                <a:solidFill>
                  <a:srgbClr val="E6EDF3"/>
                </a:solidFill>
                <a:effectLst/>
                <a:highlight>
                  <a:srgbClr val="0D1117"/>
                </a:highlight>
                <a:latin typeface="Consolas" panose="020B0609020204030204" pitchFamily="49" charset="0"/>
              </a:rPr>
              <a:t>, </a:t>
            </a:r>
            <a:r>
              <a:rPr lang="en-IN" b="0" dirty="0" err="1">
                <a:solidFill>
                  <a:srgbClr val="FFA657"/>
                </a:solidFill>
                <a:effectLst/>
                <a:highlight>
                  <a:srgbClr val="0D1117"/>
                </a:highlight>
                <a:latin typeface="Consolas" panose="020B0609020204030204" pitchFamily="49" charset="0"/>
              </a:rPr>
              <a:t>test_size</a:t>
            </a:r>
            <a:r>
              <a:rPr lang="en-IN" b="0" dirty="0">
                <a:solidFill>
                  <a:srgbClr val="FF7B72"/>
                </a:solidFill>
                <a:effectLst/>
                <a:highlight>
                  <a:srgbClr val="0D1117"/>
                </a:highlight>
                <a:latin typeface="Consolas" panose="020B0609020204030204" pitchFamily="49" charset="0"/>
              </a:rPr>
              <a:t>=</a:t>
            </a:r>
            <a:r>
              <a:rPr lang="en-IN" b="0" dirty="0">
                <a:solidFill>
                  <a:srgbClr val="79C0FF"/>
                </a:solidFill>
                <a:effectLst/>
                <a:highlight>
                  <a:srgbClr val="0D1117"/>
                </a:highlight>
                <a:latin typeface="Consolas" panose="020B0609020204030204" pitchFamily="49" charset="0"/>
              </a:rPr>
              <a:t>0.2</a:t>
            </a:r>
            <a:r>
              <a:rPr lang="en-IN" b="0" dirty="0">
                <a:solidFill>
                  <a:srgbClr val="E6EDF3"/>
                </a:solidFill>
                <a:effectLst/>
                <a:highlight>
                  <a:srgbClr val="0D1117"/>
                </a:highlight>
                <a:latin typeface="Consolas" panose="020B0609020204030204" pitchFamily="49" charset="0"/>
              </a:rPr>
              <a:t>, </a:t>
            </a:r>
            <a:r>
              <a:rPr lang="en-IN" b="0" dirty="0" err="1">
                <a:solidFill>
                  <a:srgbClr val="FFA657"/>
                </a:solidFill>
                <a:effectLst/>
                <a:highlight>
                  <a:srgbClr val="0D1117"/>
                </a:highlight>
                <a:latin typeface="Consolas" panose="020B0609020204030204" pitchFamily="49" charset="0"/>
              </a:rPr>
              <a:t>random_state</a:t>
            </a:r>
            <a:r>
              <a:rPr lang="en-IN" b="0" dirty="0">
                <a:solidFill>
                  <a:srgbClr val="FF7B72"/>
                </a:solidFill>
                <a:effectLst/>
                <a:highlight>
                  <a:srgbClr val="0D1117"/>
                </a:highlight>
                <a:latin typeface="Consolas" panose="020B0609020204030204" pitchFamily="49" charset="0"/>
              </a:rPr>
              <a:t>=</a:t>
            </a:r>
            <a:r>
              <a:rPr lang="en-IN" b="0" dirty="0">
                <a:solidFill>
                  <a:srgbClr val="79C0FF"/>
                </a:solidFill>
                <a:effectLst/>
                <a:highlight>
                  <a:srgbClr val="0D1117"/>
                </a:highlight>
                <a:latin typeface="Consolas" panose="020B0609020204030204" pitchFamily="49" charset="0"/>
              </a:rPr>
              <a:t>123</a:t>
            </a:r>
            <a:r>
              <a:rPr lang="en-IN" b="0" dirty="0">
                <a:solidFill>
                  <a:srgbClr val="E6EDF3"/>
                </a:solidFill>
                <a:effectLst/>
                <a:highlight>
                  <a:srgbClr val="0D1117"/>
                </a:highlight>
                <a:latin typeface="Consolas" panose="020B0609020204030204" pitchFamily="49" charset="0"/>
              </a:rPr>
              <a:t>, </a:t>
            </a:r>
            <a:r>
              <a:rPr lang="en-IN" b="0" dirty="0">
                <a:solidFill>
                  <a:srgbClr val="FFA657"/>
                </a:solidFill>
                <a:effectLst/>
                <a:highlight>
                  <a:srgbClr val="0D1117"/>
                </a:highlight>
                <a:latin typeface="Consolas" panose="020B0609020204030204" pitchFamily="49" charset="0"/>
              </a:rPr>
              <a:t>stratify</a:t>
            </a:r>
            <a:r>
              <a:rPr lang="en-IN" b="0" dirty="0">
                <a:solidFill>
                  <a:srgbClr val="FF7B72"/>
                </a:solidFill>
                <a:effectLst/>
                <a:highlight>
                  <a:srgbClr val="0D1117"/>
                </a:highlight>
                <a:latin typeface="Consolas" panose="020B0609020204030204" pitchFamily="49" charset="0"/>
              </a:rPr>
              <a:t>=</a:t>
            </a:r>
            <a:r>
              <a:rPr lang="en-IN" b="0" dirty="0" err="1">
                <a:solidFill>
                  <a:srgbClr val="E6EDF3"/>
                </a:solidFill>
                <a:effectLst/>
                <a:highlight>
                  <a:srgbClr val="0D1117"/>
                </a:highlight>
                <a:latin typeface="Consolas" panose="020B0609020204030204" pitchFamily="49" charset="0"/>
              </a:rPr>
              <a:t>df</a:t>
            </a:r>
            <a:r>
              <a:rPr lang="en-IN" b="0" dirty="0">
                <a:solidFill>
                  <a:srgbClr val="E6EDF3"/>
                </a:solidFill>
                <a:effectLst/>
                <a:highlight>
                  <a:srgbClr val="0D1117"/>
                </a:highlight>
                <a:latin typeface="Consolas" panose="020B0609020204030204" pitchFamily="49" charset="0"/>
              </a:rPr>
              <a:t>[</a:t>
            </a:r>
            <a:r>
              <a:rPr lang="en-IN" b="0" dirty="0">
                <a:solidFill>
                  <a:srgbClr val="A5D6FF"/>
                </a:solidFill>
                <a:effectLst/>
                <a:highlight>
                  <a:srgbClr val="0D1117"/>
                </a:highlight>
                <a:latin typeface="Consolas" panose="020B0609020204030204" pitchFamily="49" charset="0"/>
              </a:rPr>
              <a:t>'labels'</a:t>
            </a:r>
            <a:r>
              <a:rPr lang="en-IN" b="0" dirty="0">
                <a:solidFill>
                  <a:srgbClr val="E6EDF3"/>
                </a:solidFill>
                <a:effectLst/>
                <a:highlight>
                  <a:srgbClr val="0D1117"/>
                </a:highlight>
                <a:latin typeface="Consolas" panose="020B0609020204030204" pitchFamily="49" charset="0"/>
              </a:rPr>
              <a:t>])</a:t>
            </a:r>
          </a:p>
          <a:p>
            <a:br>
              <a:rPr lang="en-IN" b="0" dirty="0">
                <a:solidFill>
                  <a:srgbClr val="E6EDF3"/>
                </a:solidFill>
                <a:effectLst/>
                <a:highlight>
                  <a:srgbClr val="0D1117"/>
                </a:highlight>
                <a:latin typeface="Consolas" panose="020B0609020204030204" pitchFamily="49" charset="0"/>
              </a:rPr>
            </a:br>
            <a:r>
              <a:rPr lang="en-IN" b="0" dirty="0">
                <a:solidFill>
                  <a:srgbClr val="E6EDF3"/>
                </a:solidFill>
                <a:effectLst/>
                <a:highlight>
                  <a:srgbClr val="0D1117"/>
                </a:highlight>
                <a:latin typeface="Consolas" panose="020B0609020204030204" pitchFamily="49" charset="0"/>
              </a:rPr>
              <a:t>    </a:t>
            </a:r>
            <a:r>
              <a:rPr lang="en-IN" b="0" dirty="0">
                <a:solidFill>
                  <a:srgbClr val="FF7B72"/>
                </a:solidFill>
                <a:effectLst/>
                <a:highlight>
                  <a:srgbClr val="0D1117"/>
                </a:highlight>
                <a:latin typeface="Consolas" panose="020B0609020204030204" pitchFamily="49" charset="0"/>
              </a:rPr>
              <a:t>return</a:t>
            </a:r>
            <a:r>
              <a:rPr lang="en-IN" b="0" dirty="0">
                <a:solidFill>
                  <a:srgbClr val="E6EDF3"/>
                </a:solidFill>
                <a:effectLst/>
                <a:highlight>
                  <a:srgbClr val="0D1117"/>
                </a:highlight>
                <a:latin typeface="Consolas" panose="020B0609020204030204" pitchFamily="49" charset="0"/>
              </a:rPr>
              <a:t> </a:t>
            </a:r>
            <a:r>
              <a:rPr lang="en-IN" b="0" dirty="0" err="1">
                <a:solidFill>
                  <a:srgbClr val="E6EDF3"/>
                </a:solidFill>
                <a:effectLst/>
                <a:highlight>
                  <a:srgbClr val="0D1117"/>
                </a:highlight>
                <a:latin typeface="Consolas" panose="020B0609020204030204" pitchFamily="49" charset="0"/>
              </a:rPr>
              <a:t>train_df</a:t>
            </a:r>
            <a:r>
              <a:rPr lang="en-IN" b="0" dirty="0">
                <a:solidFill>
                  <a:srgbClr val="E6EDF3"/>
                </a:solidFill>
                <a:effectLst/>
                <a:highlight>
                  <a:srgbClr val="0D1117"/>
                </a:highlight>
                <a:latin typeface="Consolas" panose="020B0609020204030204" pitchFamily="49" charset="0"/>
              </a:rPr>
              <a:t>, </a:t>
            </a:r>
            <a:r>
              <a:rPr lang="en-IN" b="0" dirty="0" err="1">
                <a:solidFill>
                  <a:srgbClr val="E6EDF3"/>
                </a:solidFill>
                <a:effectLst/>
                <a:highlight>
                  <a:srgbClr val="0D1117"/>
                </a:highlight>
                <a:latin typeface="Consolas" panose="020B0609020204030204" pitchFamily="49" charset="0"/>
              </a:rPr>
              <a:t>test_df</a:t>
            </a:r>
            <a:r>
              <a:rPr lang="en-IN" b="0" dirty="0">
                <a:solidFill>
                  <a:srgbClr val="E6EDF3"/>
                </a:solidFill>
                <a:effectLst/>
                <a:highlight>
                  <a:srgbClr val="0D1117"/>
                </a:highlight>
                <a:latin typeface="Consolas" panose="020B0609020204030204" pitchFamily="49" charset="0"/>
              </a:rPr>
              <a:t>, </a:t>
            </a:r>
            <a:r>
              <a:rPr lang="en-IN" b="0" dirty="0" err="1">
                <a:solidFill>
                  <a:srgbClr val="E6EDF3"/>
                </a:solidFill>
                <a:effectLst/>
                <a:highlight>
                  <a:srgbClr val="0D1117"/>
                </a:highlight>
                <a:latin typeface="Consolas" panose="020B0609020204030204" pitchFamily="49" charset="0"/>
              </a:rPr>
              <a:t>class_names</a:t>
            </a:r>
            <a:r>
              <a:rPr lang="en-IN" b="0" dirty="0">
                <a:solidFill>
                  <a:srgbClr val="E6EDF3"/>
                </a:solidFill>
                <a:effectLst/>
                <a:highlight>
                  <a:srgbClr val="0D1117"/>
                </a:highlight>
                <a:latin typeface="Consolas" panose="020B0609020204030204" pitchFamily="49" charset="0"/>
              </a:rPr>
              <a:t>  </a:t>
            </a:r>
            <a:r>
              <a:rPr lang="en-IN" b="0" dirty="0">
                <a:solidFill>
                  <a:srgbClr val="8B949E"/>
                </a:solidFill>
                <a:effectLst/>
                <a:highlight>
                  <a:srgbClr val="0D1117"/>
                </a:highlight>
                <a:latin typeface="Consolas" panose="020B0609020204030204" pitchFamily="49" charset="0"/>
              </a:rPr>
              <a:t># Return </a:t>
            </a:r>
            <a:r>
              <a:rPr lang="en-IN" b="0" dirty="0" err="1">
                <a:solidFill>
                  <a:srgbClr val="8B949E"/>
                </a:solidFill>
                <a:effectLst/>
                <a:highlight>
                  <a:srgbClr val="0D1117"/>
                </a:highlight>
                <a:latin typeface="Consolas" panose="020B0609020204030204" pitchFamily="49" charset="0"/>
              </a:rPr>
              <a:t>class_names</a:t>
            </a:r>
            <a:endParaRPr lang="en-IN" b="0" dirty="0">
              <a:solidFill>
                <a:srgbClr val="E6EDF3"/>
              </a:solidFill>
              <a:effectLst/>
              <a:highlight>
                <a:srgbClr val="0D1117"/>
              </a:highlight>
              <a:latin typeface="Consolas" panose="020B0609020204030204" pitchFamily="49" charset="0"/>
            </a:endParaRPr>
          </a:p>
          <a:p>
            <a:br>
              <a:rPr lang="en-IN" b="0" dirty="0">
                <a:solidFill>
                  <a:srgbClr val="E6EDF3"/>
                </a:solidFill>
                <a:effectLst/>
                <a:highlight>
                  <a:srgbClr val="0D1117"/>
                </a:highlight>
                <a:latin typeface="Consolas" panose="020B0609020204030204" pitchFamily="49" charset="0"/>
              </a:rPr>
            </a:br>
            <a:r>
              <a:rPr lang="en-IN" b="0" dirty="0">
                <a:solidFill>
                  <a:srgbClr val="8B949E"/>
                </a:solidFill>
                <a:effectLst/>
                <a:highlight>
                  <a:srgbClr val="0D1117"/>
                </a:highlight>
                <a:latin typeface="Consolas" panose="020B0609020204030204" pitchFamily="49" charset="0"/>
              </a:rPr>
              <a:t># Load and preprocess your data</a:t>
            </a:r>
            <a:endParaRPr lang="en-IN" b="0" dirty="0">
              <a:solidFill>
                <a:srgbClr val="E6EDF3"/>
              </a:solidFill>
              <a:effectLst/>
              <a:highlight>
                <a:srgbClr val="0D1117"/>
              </a:highlight>
              <a:latin typeface="Consolas" panose="020B0609020204030204" pitchFamily="49" charset="0"/>
            </a:endParaRPr>
          </a:p>
          <a:p>
            <a:r>
              <a:rPr lang="en-IN" b="0" dirty="0" err="1">
                <a:solidFill>
                  <a:srgbClr val="E6EDF3"/>
                </a:solidFill>
                <a:effectLst/>
                <a:highlight>
                  <a:srgbClr val="0D1117"/>
                </a:highlight>
                <a:latin typeface="Consolas" panose="020B0609020204030204" pitchFamily="49" charset="0"/>
              </a:rPr>
              <a:t>train_df</a:t>
            </a:r>
            <a:r>
              <a:rPr lang="en-IN" b="0" dirty="0">
                <a:solidFill>
                  <a:srgbClr val="E6EDF3"/>
                </a:solidFill>
                <a:effectLst/>
                <a:highlight>
                  <a:srgbClr val="0D1117"/>
                </a:highlight>
                <a:latin typeface="Consolas" panose="020B0609020204030204" pitchFamily="49" charset="0"/>
              </a:rPr>
              <a:t>, </a:t>
            </a:r>
            <a:r>
              <a:rPr lang="en-IN" b="0" dirty="0" err="1">
                <a:solidFill>
                  <a:srgbClr val="E6EDF3"/>
                </a:solidFill>
                <a:effectLst/>
                <a:highlight>
                  <a:srgbClr val="0D1117"/>
                </a:highlight>
                <a:latin typeface="Consolas" panose="020B0609020204030204" pitchFamily="49" charset="0"/>
              </a:rPr>
              <a:t>test_df</a:t>
            </a:r>
            <a:r>
              <a:rPr lang="en-IN" b="0" dirty="0">
                <a:solidFill>
                  <a:srgbClr val="E6EDF3"/>
                </a:solidFill>
                <a:effectLst/>
                <a:highlight>
                  <a:srgbClr val="0D1117"/>
                </a:highlight>
                <a:latin typeface="Consolas" panose="020B0609020204030204" pitchFamily="49" charset="0"/>
              </a:rPr>
              <a:t>, </a:t>
            </a:r>
            <a:r>
              <a:rPr lang="en-IN" b="0" dirty="0" err="1">
                <a:solidFill>
                  <a:srgbClr val="E6EDF3"/>
                </a:solidFill>
                <a:effectLst/>
                <a:highlight>
                  <a:srgbClr val="0D1117"/>
                </a:highlight>
                <a:latin typeface="Consolas" panose="020B0609020204030204" pitchFamily="49" charset="0"/>
              </a:rPr>
              <a:t>class_names</a:t>
            </a:r>
            <a:r>
              <a:rPr lang="en-IN" b="0" dirty="0">
                <a:solidFill>
                  <a:srgbClr val="E6EDF3"/>
                </a:solidFill>
                <a:effectLst/>
                <a:highlight>
                  <a:srgbClr val="0D1117"/>
                </a:highlight>
                <a:latin typeface="Consolas" panose="020B0609020204030204" pitchFamily="49" charset="0"/>
              </a:rPr>
              <a:t> </a:t>
            </a:r>
            <a:r>
              <a:rPr lang="en-IN" b="0" dirty="0">
                <a:solidFill>
                  <a:srgbClr val="FF7B72"/>
                </a:solidFill>
                <a:effectLst/>
                <a:highlight>
                  <a:srgbClr val="0D1117"/>
                </a:highlight>
                <a:latin typeface="Consolas" panose="020B0609020204030204" pitchFamily="49" charset="0"/>
              </a:rPr>
              <a:t>=</a:t>
            </a:r>
            <a:r>
              <a:rPr lang="en-IN" b="0" dirty="0">
                <a:solidFill>
                  <a:srgbClr val="E6EDF3"/>
                </a:solidFill>
                <a:effectLst/>
                <a:highlight>
                  <a:srgbClr val="0D1117"/>
                </a:highlight>
                <a:latin typeface="Consolas" panose="020B0609020204030204" pitchFamily="49" charset="0"/>
              </a:rPr>
              <a:t> </a:t>
            </a:r>
            <a:r>
              <a:rPr lang="en-IN" b="0" dirty="0">
                <a:solidFill>
                  <a:srgbClr val="D2A8FF"/>
                </a:solidFill>
                <a:effectLst/>
                <a:highlight>
                  <a:srgbClr val="0D1117"/>
                </a:highlight>
                <a:latin typeface="Consolas" panose="020B0609020204030204" pitchFamily="49" charset="0"/>
              </a:rPr>
              <a:t>load_and_preprocess_data</a:t>
            </a:r>
            <a:r>
              <a:rPr lang="en-IN" b="0" dirty="0">
                <a:solidFill>
                  <a:srgbClr val="E6EDF3"/>
                </a:solidFill>
                <a:effectLst/>
                <a:highlight>
                  <a:srgbClr val="0D1117"/>
                </a:highlight>
                <a:latin typeface="Consolas" panose="020B0609020204030204" pitchFamily="49" charset="0"/>
              </a:rPr>
              <a:t>(</a:t>
            </a:r>
            <a:r>
              <a:rPr lang="en-IN" b="0" dirty="0" err="1">
                <a:solidFill>
                  <a:srgbClr val="E6EDF3"/>
                </a:solidFill>
                <a:effectLst/>
                <a:highlight>
                  <a:srgbClr val="0D1117"/>
                </a:highlight>
                <a:latin typeface="Consolas" panose="020B0609020204030204" pitchFamily="49" charset="0"/>
              </a:rPr>
              <a:t>data_dir</a:t>
            </a:r>
            <a:r>
              <a:rPr lang="en-IN" b="0" dirty="0">
                <a:solidFill>
                  <a:srgbClr val="E6EDF3"/>
                </a:solidFill>
                <a:effectLst/>
                <a:highlight>
                  <a:srgbClr val="0D1117"/>
                </a:highlight>
                <a:latin typeface="Consolas" panose="020B0609020204030204" pitchFamily="49" charset="0"/>
              </a:rPr>
              <a:t>, </a:t>
            </a:r>
            <a:r>
              <a:rPr lang="en-IN" b="0" dirty="0" err="1">
                <a:solidFill>
                  <a:srgbClr val="FFA657"/>
                </a:solidFill>
                <a:effectLst/>
                <a:highlight>
                  <a:srgbClr val="0D1117"/>
                </a:highlight>
                <a:latin typeface="Consolas" panose="020B0609020204030204" pitchFamily="49" charset="0"/>
              </a:rPr>
              <a:t>img_size</a:t>
            </a:r>
            <a:r>
              <a:rPr lang="en-IN" b="0" dirty="0">
                <a:solidFill>
                  <a:srgbClr val="FF7B72"/>
                </a:solidFill>
                <a:effectLst/>
                <a:highlight>
                  <a:srgbClr val="0D1117"/>
                </a:highlight>
                <a:latin typeface="Consolas" panose="020B0609020204030204" pitchFamily="49" charset="0"/>
              </a:rPr>
              <a:t>=</a:t>
            </a:r>
            <a:r>
              <a:rPr lang="en-IN" b="0" dirty="0">
                <a:solidFill>
                  <a:srgbClr val="E6EDF3"/>
                </a:solidFill>
                <a:effectLst/>
                <a:highlight>
                  <a:srgbClr val="0D1117"/>
                </a:highlight>
                <a:latin typeface="Consolas" panose="020B0609020204030204" pitchFamily="49" charset="0"/>
              </a:rPr>
              <a:t>(</a:t>
            </a:r>
            <a:r>
              <a:rPr lang="en-IN" b="0" dirty="0">
                <a:solidFill>
                  <a:srgbClr val="79C0FF"/>
                </a:solidFill>
                <a:effectLst/>
                <a:highlight>
                  <a:srgbClr val="0D1117"/>
                </a:highlight>
                <a:latin typeface="Consolas" panose="020B0609020204030204" pitchFamily="49" charset="0"/>
              </a:rPr>
              <a:t>224</a:t>
            </a:r>
            <a:r>
              <a:rPr lang="en-IN" b="0" dirty="0">
                <a:solidFill>
                  <a:srgbClr val="E6EDF3"/>
                </a:solidFill>
                <a:effectLst/>
                <a:highlight>
                  <a:srgbClr val="0D1117"/>
                </a:highlight>
                <a:latin typeface="Consolas" panose="020B0609020204030204" pitchFamily="49" charset="0"/>
              </a:rPr>
              <a:t>, </a:t>
            </a:r>
            <a:r>
              <a:rPr lang="en-IN" b="0" dirty="0">
                <a:solidFill>
                  <a:srgbClr val="79C0FF"/>
                </a:solidFill>
                <a:effectLst/>
                <a:highlight>
                  <a:srgbClr val="0D1117"/>
                </a:highlight>
                <a:latin typeface="Consolas" panose="020B0609020204030204" pitchFamily="49" charset="0"/>
              </a:rPr>
              <a:t>224</a:t>
            </a:r>
            <a:r>
              <a:rPr lang="en-IN" b="0" dirty="0">
                <a:solidFill>
                  <a:srgbClr val="E6EDF3"/>
                </a:solidFill>
                <a:effectLst/>
                <a:highlight>
                  <a:srgbClr val="0D1117"/>
                </a:highlight>
                <a:latin typeface="Consolas" panose="020B0609020204030204" pitchFamily="49" charset="0"/>
              </a:rPr>
              <a:t>))</a:t>
            </a:r>
          </a:p>
          <a:p>
            <a:br>
              <a:rPr lang="en-IN" b="0" dirty="0">
                <a:solidFill>
                  <a:srgbClr val="E6EDF3"/>
                </a:solidFill>
                <a:effectLst/>
                <a:highlight>
                  <a:srgbClr val="0D1117"/>
                </a:highlight>
                <a:latin typeface="Consolas" panose="020B0609020204030204" pitchFamily="49" charset="0"/>
              </a:rPr>
            </a:br>
            <a:endParaRPr lang="en-IN" b="0" dirty="0">
              <a:solidFill>
                <a:srgbClr val="E6EDF3"/>
              </a:solidFill>
              <a:effectLst/>
              <a:highlight>
                <a:srgbClr val="0D1117"/>
              </a:highlight>
              <a:latin typeface="Consolas" panose="020B0609020204030204" pitchFamily="49" charset="0"/>
            </a:endParaRPr>
          </a:p>
          <a:p>
            <a:endParaRPr lang="en-IN" dirty="0"/>
          </a:p>
        </p:txBody>
      </p:sp>
      <p:sp>
        <p:nvSpPr>
          <p:cNvPr id="20" name="Rectangle 19">
            <a:extLst>
              <a:ext uri="{FF2B5EF4-FFF2-40B4-BE49-F238E27FC236}">
                <a16:creationId xmlns:a16="http://schemas.microsoft.com/office/drawing/2014/main" id="{D40AC1DB-96E9-2C1E-09A5-09E8CB38CA92}"/>
              </a:ext>
            </a:extLst>
          </p:cNvPr>
          <p:cNvSpPr/>
          <p:nvPr/>
        </p:nvSpPr>
        <p:spPr>
          <a:xfrm>
            <a:off x="914400" y="1426140"/>
            <a:ext cx="16154400" cy="246101"/>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TotalTime>
  <Words>1909</Words>
  <Application>Microsoft Office PowerPoint</Application>
  <PresentationFormat>Custom</PresentationFormat>
  <Paragraphs>321</Paragraphs>
  <Slides>19</Slides>
  <Notes>19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Arimo</vt:lpstr>
      <vt:lpstr>Consolas</vt:lpstr>
      <vt:lpstr>Inter</vt:lpstr>
      <vt:lpstr>Montserrat Bold</vt:lpstr>
      <vt:lpstr>Calibri</vt:lpstr>
      <vt:lpstr>Arial</vt:lpstr>
      <vt:lpstr>Office Theme</vt:lpstr>
      <vt:lpstr>PowerPoint Presentation</vt:lpstr>
      <vt:lpstr>Oculicheck</vt:lpstr>
      <vt:lpstr>Introduction</vt:lpstr>
      <vt:lpstr>Problem Statement</vt:lpstr>
      <vt:lpstr>Proposed Solution</vt:lpstr>
      <vt:lpstr>Technical Approach</vt:lpstr>
      <vt:lpstr>PowerPoint Presentation</vt:lpstr>
      <vt:lpstr>Implementation</vt:lpstr>
      <vt:lpstr>PowerPoint Presentation</vt:lpstr>
      <vt:lpstr>Demonstration</vt:lpstr>
      <vt:lpstr>PowerPoint Presentation</vt:lpstr>
      <vt:lpstr>Results</vt:lpstr>
      <vt:lpstr>PowerPoint Presentation</vt:lpstr>
      <vt:lpstr>PowerPoint Presentation</vt:lpstr>
      <vt:lpstr>PowerPoint Presentation</vt:lpstr>
      <vt:lpstr>Future Work &amp; Improvements</vt:lpstr>
      <vt:lpstr>Impact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Hackathon .pptx</dc:title>
  <cp:lastModifiedBy>Sanjeev Malhotra</cp:lastModifiedBy>
  <cp:revision>3</cp:revision>
  <dcterms:created xsi:type="dcterms:W3CDTF">2006-08-16T00:00:00Z</dcterms:created>
  <dcterms:modified xsi:type="dcterms:W3CDTF">2024-06-30T10:25:55Z</dcterms:modified>
  <dc:identifier>DAGIwecE3bo</dc:identifier>
</cp:coreProperties>
</file>